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7" r:id="rId5"/>
  </p:sldMasterIdLst>
  <p:notesMasterIdLst>
    <p:notesMasterId r:id="rId37"/>
  </p:notesMasterIdLst>
  <p:sldIdLst>
    <p:sldId id="10511" r:id="rId6"/>
    <p:sldId id="1808" r:id="rId7"/>
    <p:sldId id="1660" r:id="rId8"/>
    <p:sldId id="1944" r:id="rId9"/>
    <p:sldId id="1901" r:id="rId10"/>
    <p:sldId id="1945" r:id="rId11"/>
    <p:sldId id="1946" r:id="rId12"/>
    <p:sldId id="1958" r:id="rId13"/>
    <p:sldId id="1938" r:id="rId14"/>
    <p:sldId id="10512" r:id="rId15"/>
    <p:sldId id="264" r:id="rId16"/>
    <p:sldId id="1960" r:id="rId17"/>
    <p:sldId id="1900" r:id="rId18"/>
    <p:sldId id="1962" r:id="rId19"/>
    <p:sldId id="1964" r:id="rId20"/>
    <p:sldId id="1904" r:id="rId21"/>
    <p:sldId id="1912" r:id="rId22"/>
    <p:sldId id="10513" r:id="rId23"/>
    <p:sldId id="2264" r:id="rId24"/>
    <p:sldId id="1914" r:id="rId25"/>
    <p:sldId id="1915" r:id="rId26"/>
    <p:sldId id="1916" r:id="rId27"/>
    <p:sldId id="1917" r:id="rId28"/>
    <p:sldId id="10514" r:id="rId29"/>
    <p:sldId id="1907" r:id="rId30"/>
    <p:sldId id="1996" r:id="rId31"/>
    <p:sldId id="1997" r:id="rId32"/>
    <p:sldId id="1999" r:id="rId33"/>
    <p:sldId id="2002" r:id="rId34"/>
    <p:sldId id="2003" r:id="rId35"/>
    <p:sldId id="19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rke Holland" initials="BH" lastIdx="4" clrIdx="0">
    <p:extLst>
      <p:ext uri="{19B8F6BF-5375-455C-9EA6-DF929625EA0E}">
        <p15:presenceInfo xmlns:p15="http://schemas.microsoft.com/office/powerpoint/2012/main" userId="S::buhollan@microsoft.com::aeba5538-3faa-4cea-b646-c36d07e12e4b" providerId="AD"/>
      </p:ext>
    </p:extLst>
  </p:cmAuthor>
  <p:cmAuthor id="2" name="Steven Murawski" initials="SM" lastIdx="8" clrIdx="1">
    <p:extLst>
      <p:ext uri="{19B8F6BF-5375-455C-9EA6-DF929625EA0E}">
        <p15:presenceInfo xmlns:p15="http://schemas.microsoft.com/office/powerpoint/2012/main" userId="S::stmuraws@microsoft.com::bb099807-0b9d-4c63-95ac-d86f38248f62" providerId="AD"/>
      </p:ext>
    </p:extLst>
  </p:cmAuthor>
  <p:cmAuthor id="3" name="Jay Gordon" initials="JG" lastIdx="3" clrIdx="2">
    <p:extLst>
      <p:ext uri="{19B8F6BF-5375-455C-9EA6-DF929625EA0E}">
        <p15:presenceInfo xmlns:p15="http://schemas.microsoft.com/office/powerpoint/2012/main" userId="S::jagord@microsoft.com::a1b6ca04-fa71-4eac-9099-20b7ed8a7a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35991-85CB-4048-9810-C310B915BD8B}" v="2" dt="2019-08-29T16:26:40.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2653" autoAdjust="0"/>
  </p:normalViewPr>
  <p:slideViewPr>
    <p:cSldViewPr snapToGrid="0">
      <p:cViewPr varScale="1">
        <p:scale>
          <a:sx n="80" d="100"/>
          <a:sy n="80" d="100"/>
        </p:scale>
        <p:origin x="996"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39844dfe-554f-4b65-b7f2-b1eb80dd3076" providerId="ADAL" clId="{612FF601-EE9A-44AF-B18B-BE0AE456D69D}"/>
    <pc:docChg chg="custSel modSld">
      <pc:chgData name="Julie Descamp" userId="39844dfe-554f-4b65-b7f2-b1eb80dd3076" providerId="ADAL" clId="{612FF601-EE9A-44AF-B18B-BE0AE456D69D}" dt="2019-07-03T17:09:21.844" v="93" actId="20577"/>
      <pc:docMkLst>
        <pc:docMk/>
      </pc:docMkLst>
      <pc:sldChg chg="modSp">
        <pc:chgData name="Julie Descamp" userId="39844dfe-554f-4b65-b7f2-b1eb80dd3076" providerId="ADAL" clId="{612FF601-EE9A-44AF-B18B-BE0AE456D69D}" dt="2019-07-03T17:09:21.844" v="93" actId="20577"/>
        <pc:sldMkLst>
          <pc:docMk/>
          <pc:sldMk cId="2608848014" sldId="10511"/>
        </pc:sldMkLst>
        <pc:spChg chg="mod">
          <ac:chgData name="Julie Descamp" userId="39844dfe-554f-4b65-b7f2-b1eb80dd3076" providerId="ADAL" clId="{612FF601-EE9A-44AF-B18B-BE0AE456D69D}" dt="2019-07-03T17:09:21.844" v="93" actId="20577"/>
          <ac:spMkLst>
            <pc:docMk/>
            <pc:sldMk cId="2608848014" sldId="10511"/>
            <ac:spMk id="5" creationId="{511FA118-419A-4BC4-ABD3-B71B7C923445}"/>
          </ac:spMkLst>
        </pc:spChg>
        <pc:graphicFrameChg chg="mod modGraphic">
          <ac:chgData name="Julie Descamp" userId="39844dfe-554f-4b65-b7f2-b1eb80dd3076" providerId="ADAL" clId="{612FF601-EE9A-44AF-B18B-BE0AE456D69D}" dt="2019-07-03T17:08:59.751" v="57" actId="113"/>
          <ac:graphicFrameMkLst>
            <pc:docMk/>
            <pc:sldMk cId="2608848014" sldId="10511"/>
            <ac:graphicFrameMk id="35" creationId="{6BFB32F5-AEBA-40D0-A9C9-252E1033B518}"/>
          </ac:graphicFrameMkLst>
        </pc:graphicFrameChg>
      </pc:sldChg>
    </pc:docChg>
  </pc:docChgLst>
  <pc:docChgLst>
    <pc:chgData name="Chad Gronbach" userId="eb40a10fa1876ab6" providerId="LiveId" clId="{72035991-85CB-4048-9810-C310B915BD8B}"/>
    <pc:docChg chg="custSel modSld">
      <pc:chgData name="Chad Gronbach" userId="eb40a10fa1876ab6" providerId="LiveId" clId="{72035991-85CB-4048-9810-C310B915BD8B}" dt="2019-08-29T16:25:48.077" v="22" actId="20577"/>
      <pc:docMkLst>
        <pc:docMk/>
      </pc:docMkLst>
      <pc:sldChg chg="modSp">
        <pc:chgData name="Chad Gronbach" userId="eb40a10fa1876ab6" providerId="LiveId" clId="{72035991-85CB-4048-9810-C310B915BD8B}" dt="2019-08-29T16:25:48.077" v="22" actId="20577"/>
        <pc:sldMkLst>
          <pc:docMk/>
          <pc:sldMk cId="3957722359" sldId="1660"/>
        </pc:sldMkLst>
        <pc:spChg chg="mod">
          <ac:chgData name="Chad Gronbach" userId="eb40a10fa1876ab6" providerId="LiveId" clId="{72035991-85CB-4048-9810-C310B915BD8B}" dt="2019-08-29T16:25:48.077" v="22" actId="20577"/>
          <ac:spMkLst>
            <pc:docMk/>
            <pc:sldMk cId="3957722359" sldId="1660"/>
            <ac:spMk id="9" creationId="{06BF2345-453F-584E-9BCF-8B797390CFAA}"/>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 authorId="2" dt="2018-11-14T14:45:21.294" idx="3">
    <p:pos x="7768" y="52"/>
    <p:text>I've got this one from stackoverflow before we cleaned up the data center https://1drv.ms/i/s!AjQj8hTWNNIO2VIh6NupHhVyuvCy</p:text>
    <p:extLst>
      <p:ext uri="{C676402C-5697-4E1C-873F-D02D1690AC5C}">
        <p15:threadingInfo xmlns:p15="http://schemas.microsoft.com/office/powerpoint/2012/main" timeZoneBias="0">
          <p15:parentCm authorId="1" idx="1"/>
        </p15:threadingInfo>
      </p:ext>
    </p:extLst>
  </p:cm>
  <p:cm authorId="2" dt="2018-11-14T15:08:45.597" idx="5">
    <p:pos x="7768" y="148"/>
    <p:text>Never mind, the ones following this slide are good :)
</p:text>
    <p:extLst>
      <p:ext uri="{C676402C-5697-4E1C-873F-D02D1690AC5C}">
        <p15:threadingInfo xmlns:p15="http://schemas.microsoft.com/office/powerpoint/2012/main" timeZoneBias="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61821-8C31-47B0-933F-16BDD0C15D9F}" type="datetimeFigureOut">
              <a:rPr lang="en-US" smtClean="0"/>
              <a:t>10/28/2019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C7D4-E91A-4656-9C8A-22E3355A4735}" type="slidenum">
              <a:rPr lang="en-US" smtClean="0"/>
              <a:t>‹#›</a:t>
            </a:fld>
            <a:endParaRPr lang="en-US"/>
          </a:p>
        </p:txBody>
      </p:sp>
    </p:spTree>
    <p:extLst>
      <p:ext uri="{BB962C8B-B14F-4D97-AF65-F5344CB8AC3E}">
        <p14:creationId xmlns:p14="http://schemas.microsoft.com/office/powerpoint/2010/main" val="1670406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4:07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EBE136-8EDE-4537-BBD6-766486C6EA7C}" type="slidenum">
              <a:rPr lang="en-GB" altLang="en-US" sz="1200">
                <a:latin typeface="Arial" panose="020B0604020202020204" pitchFamily="34" charset="0"/>
              </a:rPr>
              <a:pPr/>
              <a:t>11</a:t>
            </a:fld>
            <a:endParaRPr lang="en-GB" altLang="en-US" sz="1200">
              <a:latin typeface="Arial" panose="020B0604020202020204" pitchFamily="34" charset="0"/>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r>
              <a:rPr lang="en-GB" altLang="en-US"/>
              <a:t>Tailwind Traders has acquired Northwind. Try not to be audibly shocked. Tailwind Traders is now the biggest fake company since By And Large from the movie Wall-e.</a:t>
            </a:r>
          </a:p>
          <a:p>
            <a:pPr eaLnBrk="1" hangingPunct="1"/>
            <a:endParaRPr lang="en-GB" altLang="en-US"/>
          </a:p>
          <a:p>
            <a:pPr eaLnBrk="1" hangingPunct="1"/>
            <a:r>
              <a:rPr lang="en-GB" altLang="en-US"/>
              <a:t>And with that acquisition, Tailwind Traders has also acquired even more technical debt. They are now looking to get out of the business of running their own data </a:t>
            </a:r>
            <a:r>
              <a:rPr lang="en-GB" altLang="en-US" err="1"/>
              <a:t>center</a:t>
            </a:r>
            <a:r>
              <a:rPr lang="en-GB" altLang="en-US"/>
              <a:t>, and they are starting to devise a plan to move their legacy applications to the cloud.</a:t>
            </a:r>
          </a:p>
          <a:p>
            <a:pPr eaLnBrk="1" hangingPunct="1"/>
            <a:endParaRPr lang="en-GB" altLang="en-US"/>
          </a:p>
          <a:p>
            <a:pPr eaLnBrk="1" hangingPunct="1"/>
            <a:r>
              <a:rPr lang="en-GB" altLang="en-US"/>
              <a:t>One of their most used applications is their Inventory Management system.</a:t>
            </a:r>
          </a:p>
          <a:p>
            <a:pPr eaLnBrk="1" hangingPunct="1"/>
            <a:endParaRPr lang="en-GB" altLang="en-US"/>
          </a:p>
          <a:p>
            <a:pPr eaLnBrk="1" hangingPunct="1"/>
            <a:endParaRPr lang="en-GB" altLang="en-US"/>
          </a:p>
        </p:txBody>
      </p:sp>
    </p:spTree>
    <p:extLst>
      <p:ext uri="{BB962C8B-B14F-4D97-AF65-F5344CB8AC3E}">
        <p14:creationId xmlns:p14="http://schemas.microsoft.com/office/powerpoint/2010/main" val="238379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recognizes this?</a:t>
            </a:r>
          </a:p>
          <a:p>
            <a:endParaRPr lang="en-US" dirty="0"/>
          </a:p>
          <a:p>
            <a:r>
              <a:rPr lang="en-US" dirty="0"/>
              <a:t>This is Northwind. Northwind has been around for a long time, and if you’ve been a Microsoft developer, you know Northwind very, very well.</a:t>
            </a:r>
          </a:p>
          <a:p>
            <a:endParaRPr lang="en-US" dirty="0"/>
          </a:p>
          <a:p>
            <a:r>
              <a:rPr lang="en-US" dirty="0"/>
              <a:t>Well, we’ve got some big news…a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159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Inventory Management system is like a lot of legacy applications. It is a front-end that hides an underlying collection of technologies.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frontend has been redone fairly recently as a React application (Show running frontend - https://lp2s1frontend.z22.web.core.windows.net/ or click on grid in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frontend hides the mess. The mess is composed of two different API’s that are running on different technology stacks and talking to two different databases.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products that you see here in the grid are served up by a Node.js API that talks to a Mongo DB database. Tailwind got in on the NoSQL revolution a few years back and has had their main product system on Mongo ever since.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286496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Tailwind got in on the NoSQL revolution a few years back and has had their main product system on Mongo ever since.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Each product is delivered by a Node.js service that reads from a Mongo DB database. This is an example of what the Products API looks like. Who doesn’t want to buy a ”Tasty Wooden Mouse”?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(Show the service in the browser. https://lp2s1-product-service.azurewebsites.net/</a:t>
            </a:r>
            <a:r>
              <a:rPr lang="en-US" err="1"/>
              <a:t>api</a:t>
            </a:r>
            <a:r>
              <a:rPr lang="en-US"/>
              <a:t>/products or click on slide to open)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169271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you click on a product, you can manage the quantity of the inventory for that item. Obviously plus and minus buttons are the best possible user interface for changing the quantity of an item. Tailwind doesn’t have an UX experts.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inventory data is stored in a relational SQL Server/PostgreSQL database. There is a separate API that the frontend talks to for this data. This service is an ASP.NET Core service. https://lp2s1-inventory-service.azurewebsites.net/swagger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service also uses Swagger. Anyone here ever heard of Swagger? (Open Inventory Swagger interface - or click on slide)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Some developer convinced a manager somewhere that was the right thing to do and they should standardize on it. So they did it for this API, but they never standardized. Sound familiar? Yes, this is unfortunately how the real world works.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98113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take a look at how this is physically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883724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Tailwind Traders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17909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 numerous technologies and approaches for migrating applications to the cloud.  The decision-making process will depend heavily on the objectives of migration, state of the application, application roadmap and organizational resources.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3236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VMs provide you with the ability to run a full operating system with access to kernel to make specific changes.  Tune the OS as you see fit, scale up and down and run what you need.  That’s the benefit of using Azure’s VM 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101683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App Service is a fully managed hosting environment.</a:t>
            </a:r>
          </a:p>
          <a:p>
            <a:endParaRPr lang="en-US"/>
          </a:p>
          <a:p>
            <a:r>
              <a:rPr lang="en-US"/>
              <a:t>You put your app into App Service and Azure takes care of the rest. You don’t need an entire VM to run web apps. That is a massive waste of resources. </a:t>
            </a:r>
          </a:p>
          <a:p>
            <a:endParaRPr lang="en-US"/>
          </a:p>
          <a:p>
            <a:r>
              <a:rPr lang="en-US"/>
              <a:t>All you care about is the web hosting, so why not just pay for that piece?</a:t>
            </a:r>
          </a:p>
          <a:p>
            <a:endParaRPr lang="en-US"/>
          </a:p>
          <a:p>
            <a:r>
              <a:rPr lang="en-US"/>
              <a:t>Just like VM’s, scaling monitoring and backing up is no longer your problem.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1917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 bit about what we’re going to accomplish today – we’ll discuss why you’d want to move a datacenter hosted app into Azure</a:t>
            </a:r>
          </a:p>
          <a:p>
            <a:endParaRPr lang="en-US" dirty="0"/>
          </a:p>
          <a:p>
            <a:r>
              <a:rPr lang="en-US" dirty="0"/>
              <a:t>We’ll review available endpoints for migration on Azure</a:t>
            </a:r>
          </a:p>
          <a:p>
            <a:endParaRPr lang="en-US" dirty="0"/>
          </a:p>
          <a:p>
            <a:r>
              <a:rPr lang="en-US" dirty="0"/>
              <a:t>We’ll discuss the operational work you’ll no longer need to concern yourself with as you modernize your app infrastructure in Azure</a:t>
            </a:r>
          </a:p>
          <a:p>
            <a:endParaRPr lang="en-US" dirty="0"/>
          </a:p>
          <a:p>
            <a:r>
              <a:rPr lang="en-US" dirty="0"/>
              <a:t>And finally we’ll demo the process and show you the application back in production.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10/28/2019 4:09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like our App service is a hosted platform for our code, the Database as a Service options do the same for your data.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031040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take a look at Tailwind’s physical architecture and what services they can use on Azure to effectively migrate to the best possible solution.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75017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81202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40591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38742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27413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19902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80270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9688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(ASK CROWD)</a:t>
            </a:r>
          </a:p>
          <a:p>
            <a:endParaRPr lang="en-US" dirty="0"/>
          </a:p>
          <a:p>
            <a:r>
              <a:rPr lang="en-US" dirty="0"/>
              <a:t>Where are your applications? (PAUSE FOR EFFECT)</a:t>
            </a:r>
          </a:p>
          <a:p>
            <a:endParaRPr lang="en-US" dirty="0"/>
          </a:p>
          <a:p>
            <a:r>
              <a:rPr lang="en-US" dirty="0"/>
              <a:t>I mean literally – where are they? Where are they physically located right now?</a:t>
            </a:r>
          </a:p>
          <a:p>
            <a:endParaRPr lang="en-US" dirty="0"/>
          </a:p>
          <a:p>
            <a:r>
              <a:rPr lang="en-US" dirty="0"/>
              <a:t>Are they all in your datacenter?  How many are in another datacenter or being run by a partner org?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9939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On a server. In a data center.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(ASK CROWD)</a:t>
            </a:r>
          </a:p>
          <a:p>
            <a:endParaRPr lang="en-US" dirty="0"/>
          </a:p>
          <a:p>
            <a:r>
              <a:rPr lang="en-US" dirty="0"/>
              <a:t>Raise your hand if you or the place you work is still hosting applications in their own data center.</a:t>
            </a:r>
          </a:p>
          <a:p>
            <a:endParaRPr lang="en-US" dirty="0"/>
          </a:p>
          <a:p>
            <a:r>
              <a:rPr lang="en-US" dirty="0"/>
              <a:t>A lot of folks. And it probably isn’t as nice as this one, is it?</a:t>
            </a:r>
          </a:p>
          <a:p>
            <a:endParaRPr lang="en-US" dirty="0"/>
          </a:p>
          <a:p>
            <a:r>
              <a:rPr lang="en-US" dirty="0"/>
              <a:t>Maybe it looks more like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0284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YIKES. This probably hits a little too close to home for some people in this room. I know I’ve worked at places that weren’t a far cry from this. </a:t>
            </a:r>
          </a:p>
          <a:p>
            <a:endParaRPr lang="en-US" dirty="0"/>
          </a:p>
          <a:p>
            <a:r>
              <a:rPr lang="en-US" dirty="0"/>
              <a:t>So this is where many of us are hosting our apps.</a:t>
            </a:r>
          </a:p>
          <a:p>
            <a:endParaRPr lang="en-US" dirty="0"/>
          </a:p>
          <a:p>
            <a:r>
              <a:rPr lang="en-US" dirty="0"/>
              <a:t>Why? </a:t>
            </a:r>
          </a:p>
          <a:p>
            <a:endParaRPr lang="en-US" dirty="0"/>
          </a:p>
          <a:p>
            <a:r>
              <a:rPr lang="en-US" dirty="0"/>
              <a:t>It’s 2018! The cloud is here and it is AWESOME.</a:t>
            </a:r>
          </a:p>
          <a:p>
            <a:endParaRPr lang="en-US" dirty="0"/>
          </a:p>
          <a:p>
            <a:r>
              <a:rPr lang="en-US" dirty="0"/>
              <a:t>I get it – applications have been around for a long time and everyone is afraid to touch them. But there are some serious – and I mean </a:t>
            </a:r>
            <a:r>
              <a:rPr lang="en-US" b="1" dirty="0"/>
              <a:t>SERIOUS</a:t>
            </a:r>
            <a:r>
              <a:rPr lang="en-US" b="0" dirty="0"/>
              <a:t> benefits to moving to the cloud. </a:t>
            </a:r>
          </a:p>
          <a:p>
            <a:endParaRPr lang="en-US" b="0" dirty="0"/>
          </a:p>
          <a:p>
            <a:r>
              <a:rPr lang="en-US" b="0" dirty="0"/>
              <a:t>That means there are some serious drawbacks to keeping your apps in your own data center.</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12801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I look at remaining in the datacenter as kind of being “stuck in the middle” – you’re making decisions without having data provided to you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01588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Giving servers names is like giving a pet a name, but lets be honest, Harry here cant and wont love you back – Harry’s only going to do what you tell it to.  There’s no reason to make attachments to hardware, we’re building an app not running a zoo so let's not name things.  They’re cattle, not pets.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BUT, you can even keep your cute server names if you want to. You don’t have to give up your Harry Potter obsession for the cloud.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also get rid of your servers entirely like throwing out an old t-shirt.  Some old t-shirts aren’t event meant to be repurposed </a:t>
            </a:r>
            <a:r>
              <a:rPr lang="en-US" dirty="0">
                <a:sym typeface="Wingdings" panose="05000000000000000000" pitchFamily="2" charset="2"/>
              </a:rPr>
              <a:t></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084010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benefits of moving to the cloud are clear – the ability to modify, scale and reduce your architecture on demand.  </a:t>
            </a:r>
          </a:p>
          <a:p>
            <a:endParaRPr lang="en-US"/>
          </a:p>
          <a:p>
            <a:r>
              <a:rPr lang="en-US"/>
              <a:t>Let’s walk through how we can get the process started and all the benefits you’ll get from moving your datacenter hosted application to the cloud.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10/28/2019 4:07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8704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setup the setup to begin laying out the storyline for the migration.  </a:t>
            </a:r>
          </a:p>
        </p:txBody>
      </p:sp>
      <p:sp>
        <p:nvSpPr>
          <p:cNvPr id="4" name="Slide Number Placeholder 3"/>
          <p:cNvSpPr>
            <a:spLocks noGrp="1"/>
          </p:cNvSpPr>
          <p:nvPr>
            <p:ph type="sldNum" sz="quarter" idx="5"/>
          </p:nvPr>
        </p:nvSpPr>
        <p:spPr/>
        <p:txBody>
          <a:bodyPr/>
          <a:lstStyle/>
          <a:p>
            <a:fld id="{625BC7D4-E91A-4656-9C8A-22E3355A4735}" type="slidenum">
              <a:rPr lang="en-US" smtClean="0"/>
              <a:t>10</a:t>
            </a:fld>
            <a:endParaRPr lang="en-US"/>
          </a:p>
        </p:txBody>
      </p:sp>
    </p:spTree>
    <p:extLst>
      <p:ext uri="{BB962C8B-B14F-4D97-AF65-F5344CB8AC3E}">
        <p14:creationId xmlns:p14="http://schemas.microsoft.com/office/powerpoint/2010/main" val="385006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7E46-A6C0-4859-BF0F-340AA8459D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E16674-F1FF-4468-BC6D-33FB5BB743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5F8DA-2A0B-4A5D-A777-09DC194D4012}"/>
              </a:ext>
            </a:extLst>
          </p:cNvPr>
          <p:cNvSpPr>
            <a:spLocks noGrp="1"/>
          </p:cNvSpPr>
          <p:nvPr>
            <p:ph type="dt" sz="half" idx="10"/>
          </p:nvPr>
        </p:nvSpPr>
        <p:spPr/>
        <p:txBody>
          <a:bodyPr/>
          <a:lstStyle/>
          <a:p>
            <a:fld id="{C451F29A-6B2B-435F-B49A-11B56161D312}" type="datetimeFigureOut">
              <a:rPr lang="en-US" smtClean="0"/>
              <a:t>10/28/2019</a:t>
            </a:fld>
            <a:endParaRPr lang="en-US"/>
          </a:p>
        </p:txBody>
      </p:sp>
      <p:sp>
        <p:nvSpPr>
          <p:cNvPr id="5" name="Footer Placeholder 4">
            <a:extLst>
              <a:ext uri="{FF2B5EF4-FFF2-40B4-BE49-F238E27FC236}">
                <a16:creationId xmlns:a16="http://schemas.microsoft.com/office/drawing/2014/main" id="{F8D138A7-3237-4BA9-9624-B9BBBF2FD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8A9E6-670A-4D78-BEB2-DDADC9138D4C}"/>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97577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84BB-15B0-4E58-807D-76D16448C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90FA6-0D77-43EA-A3BD-E7F409C69E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E582A-155A-4868-89F3-8549749DA729}"/>
              </a:ext>
            </a:extLst>
          </p:cNvPr>
          <p:cNvSpPr>
            <a:spLocks noGrp="1"/>
          </p:cNvSpPr>
          <p:nvPr>
            <p:ph type="dt" sz="half" idx="10"/>
          </p:nvPr>
        </p:nvSpPr>
        <p:spPr/>
        <p:txBody>
          <a:bodyPr/>
          <a:lstStyle/>
          <a:p>
            <a:fld id="{C451F29A-6B2B-435F-B49A-11B56161D312}" type="datetimeFigureOut">
              <a:rPr lang="en-US" smtClean="0"/>
              <a:t>10/28/2019</a:t>
            </a:fld>
            <a:endParaRPr lang="en-US"/>
          </a:p>
        </p:txBody>
      </p:sp>
      <p:sp>
        <p:nvSpPr>
          <p:cNvPr id="5" name="Footer Placeholder 4">
            <a:extLst>
              <a:ext uri="{FF2B5EF4-FFF2-40B4-BE49-F238E27FC236}">
                <a16:creationId xmlns:a16="http://schemas.microsoft.com/office/drawing/2014/main" id="{89C9558A-9B5F-4F73-ABB1-E00D2AB8A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47F37-DDCA-4318-BDA3-F469A5189AC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69906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C6BA9-47EF-476A-9B99-C145B28794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3032D0-AAF8-4DDC-B7BF-5E7D50A310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EB124-27AA-4C65-91CC-08438537FD9D}"/>
              </a:ext>
            </a:extLst>
          </p:cNvPr>
          <p:cNvSpPr>
            <a:spLocks noGrp="1"/>
          </p:cNvSpPr>
          <p:nvPr>
            <p:ph type="dt" sz="half" idx="10"/>
          </p:nvPr>
        </p:nvSpPr>
        <p:spPr/>
        <p:txBody>
          <a:bodyPr/>
          <a:lstStyle/>
          <a:p>
            <a:fld id="{C451F29A-6B2B-435F-B49A-11B56161D312}" type="datetimeFigureOut">
              <a:rPr lang="en-US" smtClean="0"/>
              <a:t>10/28/2019</a:t>
            </a:fld>
            <a:endParaRPr lang="en-US"/>
          </a:p>
        </p:txBody>
      </p:sp>
      <p:sp>
        <p:nvSpPr>
          <p:cNvPr id="5" name="Footer Placeholder 4">
            <a:extLst>
              <a:ext uri="{FF2B5EF4-FFF2-40B4-BE49-F238E27FC236}">
                <a16:creationId xmlns:a16="http://schemas.microsoft.com/office/drawing/2014/main" id="{DF0FBCD6-0965-49C9-81FE-AF0CF5F25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D5659-1F13-40F6-8744-8E7755D0E7DA}"/>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168536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117713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1281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0938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213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99967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752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7101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531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C74C-4D7F-4935-AA68-60FAF54EA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53E032-40F4-4375-8F16-1084F31C2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68F13-F5ED-4D1C-A01E-92452196ECB4}"/>
              </a:ext>
            </a:extLst>
          </p:cNvPr>
          <p:cNvSpPr>
            <a:spLocks noGrp="1"/>
          </p:cNvSpPr>
          <p:nvPr>
            <p:ph type="dt" sz="half" idx="10"/>
          </p:nvPr>
        </p:nvSpPr>
        <p:spPr/>
        <p:txBody>
          <a:bodyPr/>
          <a:lstStyle/>
          <a:p>
            <a:fld id="{C451F29A-6B2B-435F-B49A-11B56161D312}" type="datetimeFigureOut">
              <a:rPr lang="en-US" smtClean="0"/>
              <a:t>10/28/2019</a:t>
            </a:fld>
            <a:endParaRPr lang="en-US"/>
          </a:p>
        </p:txBody>
      </p:sp>
      <p:sp>
        <p:nvSpPr>
          <p:cNvPr id="5" name="Footer Placeholder 4">
            <a:extLst>
              <a:ext uri="{FF2B5EF4-FFF2-40B4-BE49-F238E27FC236}">
                <a16:creationId xmlns:a16="http://schemas.microsoft.com/office/drawing/2014/main" id="{12DACC81-AABC-4250-B73D-F04E7E283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D0E0D-95C4-4E41-A809-0CF63739BFD9}"/>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049575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649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1025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952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9023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1086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325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222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8855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4697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94007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58C7-9B5D-452D-AE4D-7E354F4264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D3ED60-90CE-4F2D-8400-8089309045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F56ADB-7304-4BAA-BE7F-09F395816948}"/>
              </a:ext>
            </a:extLst>
          </p:cNvPr>
          <p:cNvSpPr>
            <a:spLocks noGrp="1"/>
          </p:cNvSpPr>
          <p:nvPr>
            <p:ph type="dt" sz="half" idx="10"/>
          </p:nvPr>
        </p:nvSpPr>
        <p:spPr/>
        <p:txBody>
          <a:bodyPr/>
          <a:lstStyle/>
          <a:p>
            <a:fld id="{C451F29A-6B2B-435F-B49A-11B56161D312}" type="datetimeFigureOut">
              <a:rPr lang="en-US" smtClean="0"/>
              <a:t>10/28/2019</a:t>
            </a:fld>
            <a:endParaRPr lang="en-US"/>
          </a:p>
        </p:txBody>
      </p:sp>
      <p:sp>
        <p:nvSpPr>
          <p:cNvPr id="5" name="Footer Placeholder 4">
            <a:extLst>
              <a:ext uri="{FF2B5EF4-FFF2-40B4-BE49-F238E27FC236}">
                <a16:creationId xmlns:a16="http://schemas.microsoft.com/office/drawing/2014/main" id="{53CBD912-3766-44E5-9016-C5ADEB082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CDAAD-81F3-4A6A-B52E-E58A03C6CC78}"/>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6354294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008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635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573854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08713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0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2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7206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1527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3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0427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8E13-E086-4D33-AF60-49E5EDF35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387D3-B3FA-4C74-B068-24A3E4445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14D78-54EE-42AF-A707-DC9E5B6BF6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CE16B0-2878-4C5A-8A73-A134174028EC}"/>
              </a:ext>
            </a:extLst>
          </p:cNvPr>
          <p:cNvSpPr>
            <a:spLocks noGrp="1"/>
          </p:cNvSpPr>
          <p:nvPr>
            <p:ph type="dt" sz="half" idx="10"/>
          </p:nvPr>
        </p:nvSpPr>
        <p:spPr/>
        <p:txBody>
          <a:bodyPr/>
          <a:lstStyle/>
          <a:p>
            <a:fld id="{C451F29A-6B2B-435F-B49A-11B56161D312}" type="datetimeFigureOut">
              <a:rPr lang="en-US" smtClean="0"/>
              <a:t>10/28/2019</a:t>
            </a:fld>
            <a:endParaRPr lang="en-US"/>
          </a:p>
        </p:txBody>
      </p:sp>
      <p:sp>
        <p:nvSpPr>
          <p:cNvPr id="6" name="Footer Placeholder 5">
            <a:extLst>
              <a:ext uri="{FF2B5EF4-FFF2-40B4-BE49-F238E27FC236}">
                <a16:creationId xmlns:a16="http://schemas.microsoft.com/office/drawing/2014/main" id="{4C95568D-AEAC-4C20-B05E-495B66861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92FA20-C007-4F4E-B575-AC200974821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0702420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40114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496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625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33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189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84134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67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87731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7777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931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FD53-2CD9-4B0E-BFAD-408F9894B8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702AD6-6FAB-47C1-96F6-646A77BBE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CA4812-6F5B-43DE-BE29-80181461B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69508F-EB9A-4F2C-BD25-84CAC96199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D4CC35-F7CA-4CB6-B1EF-9AFF49CAF0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131239-310E-4E5F-BC6A-117E53C208CC}"/>
              </a:ext>
            </a:extLst>
          </p:cNvPr>
          <p:cNvSpPr>
            <a:spLocks noGrp="1"/>
          </p:cNvSpPr>
          <p:nvPr>
            <p:ph type="dt" sz="half" idx="10"/>
          </p:nvPr>
        </p:nvSpPr>
        <p:spPr/>
        <p:txBody>
          <a:bodyPr/>
          <a:lstStyle/>
          <a:p>
            <a:fld id="{C451F29A-6B2B-435F-B49A-11B56161D312}" type="datetimeFigureOut">
              <a:rPr lang="en-US" smtClean="0"/>
              <a:t>10/28/2019</a:t>
            </a:fld>
            <a:endParaRPr lang="en-US"/>
          </a:p>
        </p:txBody>
      </p:sp>
      <p:sp>
        <p:nvSpPr>
          <p:cNvPr id="8" name="Footer Placeholder 7">
            <a:extLst>
              <a:ext uri="{FF2B5EF4-FFF2-40B4-BE49-F238E27FC236}">
                <a16:creationId xmlns:a16="http://schemas.microsoft.com/office/drawing/2014/main" id="{9FAFBB2D-2EA1-442E-9214-477EEF043E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97B6D-E7D9-49D1-87BB-A143938DDBB5}"/>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461779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85087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7093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3935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797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645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904587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3" y="6067483"/>
            <a:ext cx="8442338"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pic>
        <p:nvPicPr>
          <p:cNvPr id="5" name="Picture 4">
            <a:extLst>
              <a:ext uri="{FF2B5EF4-FFF2-40B4-BE49-F238E27FC236}">
                <a16:creationId xmlns:a16="http://schemas.microsoft.com/office/drawing/2014/main" id="{008C2AC3-3C3C-4191-BCD0-638C86C58DC3}"/>
              </a:ext>
            </a:extLst>
          </p:cNvPr>
          <p:cNvPicPr>
            <a:picLocks noChangeAspect="1"/>
          </p:cNvPicPr>
          <p:nvPr userDrawn="1"/>
        </p:nvPicPr>
        <p:blipFill>
          <a:blip r:embed="rId2"/>
          <a:stretch>
            <a:fillRect/>
          </a:stretch>
        </p:blipFill>
        <p:spPr>
          <a:xfrm>
            <a:off x="448212" y="3045996"/>
            <a:ext cx="3637818" cy="786859"/>
          </a:xfrm>
          <a:prstGeom prst="rect">
            <a:avLst/>
          </a:prstGeom>
        </p:spPr>
      </p:pic>
    </p:spTree>
    <p:extLst>
      <p:ext uri="{BB962C8B-B14F-4D97-AF65-F5344CB8AC3E}">
        <p14:creationId xmlns:p14="http://schemas.microsoft.com/office/powerpoint/2010/main" val="3852880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Closing log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F0D041-9353-478C-900A-F61E874D1FF3}"/>
              </a:ext>
            </a:extLst>
          </p:cNvPr>
          <p:cNvPicPr>
            <a:picLocks noChangeAspect="1"/>
          </p:cNvPicPr>
          <p:nvPr userDrawn="1"/>
        </p:nvPicPr>
        <p:blipFill>
          <a:blip r:embed="rId2">
            <a:lum bright="100000"/>
          </a:blip>
          <a:stretch>
            <a:fillRect/>
          </a:stretch>
        </p:blipFill>
        <p:spPr>
          <a:xfrm>
            <a:off x="448212" y="3045996"/>
            <a:ext cx="3637818" cy="786859"/>
          </a:xfrm>
          <a:prstGeom prst="rect">
            <a:avLst/>
          </a:prstGeom>
        </p:spPr>
      </p:pic>
      <p:sp>
        <p:nvSpPr>
          <p:cNvPr id="7" name="Text Box 3">
            <a:extLst>
              <a:ext uri="{FF2B5EF4-FFF2-40B4-BE49-F238E27FC236}">
                <a16:creationId xmlns:a16="http://schemas.microsoft.com/office/drawing/2014/main" id="{21205FA5-C8EF-4EE9-BE82-AC55AC8DEBF7}"/>
              </a:ext>
            </a:extLst>
          </p:cNvPr>
          <p:cNvSpPr txBox="1">
            <a:spLocks noChangeArrowheads="1"/>
          </p:cNvSpPr>
          <p:nvPr userDrawn="1"/>
        </p:nvSpPr>
        <p:spPr bwMode="blackWhite">
          <a:xfrm>
            <a:off x="261322" y="6067483"/>
            <a:ext cx="8046243"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spTree>
    <p:extLst>
      <p:ext uri="{BB962C8B-B14F-4D97-AF65-F5344CB8AC3E}">
        <p14:creationId xmlns:p14="http://schemas.microsoft.com/office/powerpoint/2010/main" val="424229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65F0D-1243-4103-BAFC-1A16D7F75C9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213772" cy="6858000"/>
          </a:xfrm>
          <a:prstGeom prst="rect">
            <a:avLst/>
          </a:prstGeom>
        </p:spPr>
      </p:pic>
      <p:sp>
        <p:nvSpPr>
          <p:cNvPr id="8" name="Rectangle 7">
            <a:extLst>
              <a:ext uri="{FF2B5EF4-FFF2-40B4-BE49-F238E27FC236}">
                <a16:creationId xmlns:a16="http://schemas.microsoft.com/office/drawing/2014/main" id="{4F062316-BAC6-4C78-9742-8DB621C08C42}"/>
              </a:ext>
            </a:extLst>
          </p:cNvPr>
          <p:cNvSpPr/>
          <p:nvPr userDrawn="1"/>
        </p:nvSpPr>
        <p:spPr bwMode="auto">
          <a:xfrm rot="5400000" flipH="1">
            <a:off x="2677886" y="-2677886"/>
            <a:ext cx="6858000" cy="12213772"/>
          </a:xfrm>
          <a:prstGeom prst="rect">
            <a:avLst/>
          </a:prstGeom>
          <a:gradFill flip="none" rotWithShape="1">
            <a:gsLst>
              <a:gs pos="0">
                <a:srgbClr val="000000">
                  <a:alpha val="0"/>
                </a:srgbClr>
              </a:gs>
              <a:gs pos="66000">
                <a:srgbClr val="000000">
                  <a:alpha val="60000"/>
                </a:srgbClr>
              </a:gs>
              <a:gs pos="99000">
                <a:srgbClr val="000000">
                  <a:alpha val="60000"/>
                </a:srgbClr>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0">
                      <a:schemeClr val="bg1"/>
                    </a:gs>
                    <a:gs pos="100000">
                      <a:schemeClr val="bg1"/>
                    </a:gs>
                  </a:gsLst>
                  <a:lin ang="540000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0">
                      <a:schemeClr val="bg1"/>
                    </a:gs>
                    <a:gs pos="100000">
                      <a:schemeClr val="bg1"/>
                    </a:gs>
                  </a:gsLst>
                  <a:lin ang="5400000" scaled="1"/>
                </a:gra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54529838-769C-435F-9EA0-CC52775E86F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9536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63673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7707-A658-41CA-9A23-234F259079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7D7B6B-B275-4ACE-B055-F80211D66D1D}"/>
              </a:ext>
            </a:extLst>
          </p:cNvPr>
          <p:cNvSpPr>
            <a:spLocks noGrp="1"/>
          </p:cNvSpPr>
          <p:nvPr>
            <p:ph type="dt" sz="half" idx="10"/>
          </p:nvPr>
        </p:nvSpPr>
        <p:spPr/>
        <p:txBody>
          <a:bodyPr/>
          <a:lstStyle/>
          <a:p>
            <a:fld id="{C451F29A-6B2B-435F-B49A-11B56161D312}" type="datetimeFigureOut">
              <a:rPr lang="en-US" smtClean="0"/>
              <a:t>10/28/2019</a:t>
            </a:fld>
            <a:endParaRPr lang="en-US"/>
          </a:p>
        </p:txBody>
      </p:sp>
      <p:sp>
        <p:nvSpPr>
          <p:cNvPr id="4" name="Footer Placeholder 3">
            <a:extLst>
              <a:ext uri="{FF2B5EF4-FFF2-40B4-BE49-F238E27FC236}">
                <a16:creationId xmlns:a16="http://schemas.microsoft.com/office/drawing/2014/main" id="{9ED4EC86-27F9-40E9-8D67-6CCAAB4093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7B289B-12FF-4851-A331-733B0765B09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70971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1B210-B103-4179-B2A9-2A9DFD7C0AC0}"/>
              </a:ext>
            </a:extLst>
          </p:cNvPr>
          <p:cNvSpPr>
            <a:spLocks noGrp="1"/>
          </p:cNvSpPr>
          <p:nvPr>
            <p:ph type="dt" sz="half" idx="10"/>
          </p:nvPr>
        </p:nvSpPr>
        <p:spPr/>
        <p:txBody>
          <a:bodyPr/>
          <a:lstStyle/>
          <a:p>
            <a:fld id="{C451F29A-6B2B-435F-B49A-11B56161D312}" type="datetimeFigureOut">
              <a:rPr lang="en-US" smtClean="0"/>
              <a:t>10/28/2019</a:t>
            </a:fld>
            <a:endParaRPr lang="en-US"/>
          </a:p>
        </p:txBody>
      </p:sp>
      <p:sp>
        <p:nvSpPr>
          <p:cNvPr id="3" name="Footer Placeholder 2">
            <a:extLst>
              <a:ext uri="{FF2B5EF4-FFF2-40B4-BE49-F238E27FC236}">
                <a16:creationId xmlns:a16="http://schemas.microsoft.com/office/drawing/2014/main" id="{605F0B91-043D-4BCC-B473-C4118AFC3C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83E900-3E16-43E9-BD82-106AF2B1DE2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625602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331E-E6B7-4E9A-807C-C234E616E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20AEA5-61D7-42BD-A7A5-D041A64D22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32BD5-D56F-4206-BB7F-64B08D934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673BB5-5177-4E0F-94CD-E68D2EFEBD57}"/>
              </a:ext>
            </a:extLst>
          </p:cNvPr>
          <p:cNvSpPr>
            <a:spLocks noGrp="1"/>
          </p:cNvSpPr>
          <p:nvPr>
            <p:ph type="dt" sz="half" idx="10"/>
          </p:nvPr>
        </p:nvSpPr>
        <p:spPr/>
        <p:txBody>
          <a:bodyPr/>
          <a:lstStyle/>
          <a:p>
            <a:fld id="{C451F29A-6B2B-435F-B49A-11B56161D312}" type="datetimeFigureOut">
              <a:rPr lang="en-US" smtClean="0"/>
              <a:t>10/28/2019</a:t>
            </a:fld>
            <a:endParaRPr lang="en-US"/>
          </a:p>
        </p:txBody>
      </p:sp>
      <p:sp>
        <p:nvSpPr>
          <p:cNvPr id="6" name="Footer Placeholder 5">
            <a:extLst>
              <a:ext uri="{FF2B5EF4-FFF2-40B4-BE49-F238E27FC236}">
                <a16:creationId xmlns:a16="http://schemas.microsoft.com/office/drawing/2014/main" id="{D9AB3B47-5CA9-4BAC-8843-3A07B9C8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E6658-35F7-4520-B4DE-AEF675E5016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51998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6DA7-FE16-4E75-9F45-159EDBDF50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0B9C34-2B13-49F3-AAD2-A991342146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CB83B-4AFF-44DF-96D1-835C45D8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4AA84-9E2E-4526-ADA8-D953C8A9B452}"/>
              </a:ext>
            </a:extLst>
          </p:cNvPr>
          <p:cNvSpPr>
            <a:spLocks noGrp="1"/>
          </p:cNvSpPr>
          <p:nvPr>
            <p:ph type="dt" sz="half" idx="10"/>
          </p:nvPr>
        </p:nvSpPr>
        <p:spPr/>
        <p:txBody>
          <a:bodyPr/>
          <a:lstStyle/>
          <a:p>
            <a:fld id="{C451F29A-6B2B-435F-B49A-11B56161D312}" type="datetimeFigureOut">
              <a:rPr lang="en-US" smtClean="0"/>
              <a:t>10/28/2019</a:t>
            </a:fld>
            <a:endParaRPr lang="en-US"/>
          </a:p>
        </p:txBody>
      </p:sp>
      <p:sp>
        <p:nvSpPr>
          <p:cNvPr id="6" name="Footer Placeholder 5">
            <a:extLst>
              <a:ext uri="{FF2B5EF4-FFF2-40B4-BE49-F238E27FC236}">
                <a16:creationId xmlns:a16="http://schemas.microsoft.com/office/drawing/2014/main" id="{DC0D4D16-645A-4E42-BB95-59967F559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3529E-80A1-47FE-84A9-D59FE2696E52}"/>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291067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image" Target="../media/image4.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F72E6-B894-456F-A3ED-76014F0DD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70D1DF-91B3-4F24-9789-621E3F124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37967-4858-4922-B565-A837D3C68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51F29A-6B2B-435F-B49A-11B56161D312}" type="datetimeFigureOut">
              <a:rPr lang="en-US" smtClean="0"/>
              <a:t>10/28/2019</a:t>
            </a:fld>
            <a:endParaRPr lang="en-US"/>
          </a:p>
        </p:txBody>
      </p:sp>
      <p:sp>
        <p:nvSpPr>
          <p:cNvPr id="5" name="Footer Placeholder 4">
            <a:extLst>
              <a:ext uri="{FF2B5EF4-FFF2-40B4-BE49-F238E27FC236}">
                <a16:creationId xmlns:a16="http://schemas.microsoft.com/office/drawing/2014/main" id="{30EBA8F8-DECF-409C-9E37-3741E1BE8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2B027A-A2DC-4837-92F2-29596A689A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B68BF-7FE4-4813-9282-CD2D9D728244}" type="slidenum">
              <a:rPr lang="en-US" smtClean="0"/>
              <a:t>‹#›</a:t>
            </a:fld>
            <a:endParaRPr lang="en-US"/>
          </a:p>
        </p:txBody>
      </p:sp>
    </p:spTree>
    <p:extLst>
      <p:ext uri="{BB962C8B-B14F-4D97-AF65-F5344CB8AC3E}">
        <p14:creationId xmlns:p14="http://schemas.microsoft.com/office/powerpoint/2010/main" val="146305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7128448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96">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igrating-web-applications-to-Azure%2Fm-p%2F284174&amp;data=02%7C01%7Cv-judes%40microsoft.com%7C8a28c85444ae4915bf3f08d6ea3650dc%7C72f988bf86f141af91ab2d7cd011db47%7C1%7C0%7C636953916343782584&amp;sdata=x%2BYDWnIMJFykJ1aoL6ut6mmku%2B0cF%2BDtBAJPvoD86m0%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nam06.safelinks.protection.outlook.com/?url=https%3A%2F%2Fgithub.com%2Fmicrosoft%2FIgniteTheTour%2Ftree%2Fmaster%2FMIG%2520-%2520Migrating%2520Applications%2520to%2520the%2520Cloud%2FMIG10&amp;data=02%7C01%7Cv-judes%40microsoft.com%7C8a28c85444ae4915bf3f08d6ea3650dc%7C72f988bf86f141af91ab2d7cd011db47%7C1%7C0%7C636953916343792575&amp;sdata=cSt2%2Fax9eurWrQFbD%2FfunaKeRRFsA%2BxIdttkGF%2Bav8E%3D&amp;reserved=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lp2s1frontend.z22.web.core.windows.net/"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lp2s1-product-service.azurewebsites.net/api/product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lp2s1-inventory-service.azurewebsites.net/swagger"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9.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davew-msft/2019AzureMigrateYourApp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comments" Target="../comments/commen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Migrating Web Applications </a:t>
            </a:r>
            <a:r>
              <a:rPr lang="en-US"/>
              <a:t>to Azure</a:t>
            </a:r>
            <a:endParaRPr lang="en-US" dirty="0"/>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76786693"/>
              </p:ext>
            </p:extLst>
          </p:nvPr>
        </p:nvGraphicFramePr>
        <p:xfrm>
          <a:off x="457200" y="707717"/>
          <a:ext cx="11277601" cy="3095431"/>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64157">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306068">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64157">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64157">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64157">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a:solidFill>
                            <a:schemeClr val="tx1"/>
                          </a:solidFill>
                          <a:latin typeface="+mn-lt"/>
                        </a:rPr>
                        <a:t>300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64157">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84878">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1</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1</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31963">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dirty="0">
                          <a:solidFill>
                            <a:schemeClr val="tx1"/>
                          </a:solidFill>
                          <a:latin typeface="+mn-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55689989"/>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6F0F172-4A83-4546-BE75-F6F0D1F753D9}"/>
              </a:ext>
            </a:extLst>
          </p:cNvPr>
          <p:cNvSpPr>
            <a:spLocks noGrp="1"/>
          </p:cNvSpPr>
          <p:nvPr>
            <p:ph type="title"/>
          </p:nvPr>
        </p:nvSpPr>
        <p:spPr>
          <a:xfrm>
            <a:off x="584200" y="2487315"/>
            <a:ext cx="4161981" cy="646331"/>
          </a:xfrm>
        </p:spPr>
        <p:txBody>
          <a:bodyPr/>
          <a:lstStyle/>
          <a:p>
            <a:r>
              <a:rPr lang="en-US" dirty="0"/>
              <a:t>Time to Migrate</a:t>
            </a:r>
          </a:p>
        </p:txBody>
      </p:sp>
      <p:sp>
        <p:nvSpPr>
          <p:cNvPr id="9" name="Text Placeholder 8">
            <a:extLst>
              <a:ext uri="{FF2B5EF4-FFF2-40B4-BE49-F238E27FC236}">
                <a16:creationId xmlns:a16="http://schemas.microsoft.com/office/drawing/2014/main" id="{5E54EE93-42D8-4CD0-9AEC-54DC482C8CFC}"/>
              </a:ext>
            </a:extLst>
          </p:cNvPr>
          <p:cNvSpPr>
            <a:spLocks noGrp="1"/>
          </p:cNvSpPr>
          <p:nvPr>
            <p:ph type="body" sz="quarter" idx="10"/>
          </p:nvPr>
        </p:nvSpPr>
        <p:spPr/>
        <p:txBody>
          <a:bodyPr>
            <a:normAutofit fontScale="92500" lnSpcReduction="20000"/>
          </a:bodyPr>
          <a:lstStyle/>
          <a:p>
            <a:r>
              <a:rPr lang="en-US" dirty="0"/>
              <a:t>But first, some breaking news...</a:t>
            </a:r>
          </a:p>
        </p:txBody>
      </p:sp>
      <p:pic>
        <p:nvPicPr>
          <p:cNvPr id="12" name="Picture 11" descr="A close up of a sign&#10;&#10;Description automatically generated">
            <a:extLst>
              <a:ext uri="{FF2B5EF4-FFF2-40B4-BE49-F238E27FC236}">
                <a16:creationId xmlns:a16="http://schemas.microsoft.com/office/drawing/2014/main" id="{1ECAC258-1AE8-4598-946C-17CC8ECF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816" y="-35236"/>
            <a:ext cx="6940184" cy="6940184"/>
          </a:xfrm>
          <a:prstGeom prst="rect">
            <a:avLst/>
          </a:prstGeom>
        </p:spPr>
      </p:pic>
    </p:spTree>
    <p:extLst>
      <p:ext uri="{BB962C8B-B14F-4D97-AF65-F5344CB8AC3E}">
        <p14:creationId xmlns:p14="http://schemas.microsoft.com/office/powerpoint/2010/main" val="3330040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257019-C92E-F54F-B099-9549F2404865}"/>
              </a:ext>
            </a:extLst>
          </p:cNvPr>
          <p:cNvSpPr/>
          <p:nvPr/>
        </p:nvSpPr>
        <p:spPr bwMode="auto">
          <a:xfrm>
            <a:off x="-42863" y="222077"/>
            <a:ext cx="12430125" cy="6648450"/>
          </a:xfrm>
          <a:prstGeom prst="rect">
            <a:avLst/>
          </a:prstGeom>
          <a:solidFill>
            <a:srgbClr val="FFFFFF"/>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75" name="Text Box 3"/>
          <p:cNvSpPr txBox="1">
            <a:spLocks noChangeArrowheads="1"/>
          </p:cNvSpPr>
          <p:nvPr/>
        </p:nvSpPr>
        <p:spPr bwMode="auto">
          <a:xfrm>
            <a:off x="2133600" y="2286001"/>
            <a:ext cx="8289577"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ltLang="en-US" sz="3600" b="1">
                <a:solidFill>
                  <a:srgbClr val="4C4C4C"/>
                </a:solidFill>
                <a:latin typeface="Arial" panose="020B0604020202020204" pitchFamily="34" charset="0"/>
              </a:rPr>
              <a:t>Tailwind Traders Acquires </a:t>
            </a:r>
            <a:r>
              <a:rPr lang="en-US" altLang="en-US" sz="3600" b="1" err="1">
                <a:solidFill>
                  <a:srgbClr val="4C4C4C"/>
                </a:solidFill>
                <a:latin typeface="Arial" panose="020B0604020202020204" pitchFamily="34" charset="0"/>
              </a:rPr>
              <a:t>Northwind</a:t>
            </a:r>
            <a:endParaRPr lang="en-US" altLang="en-US" sz="3600" b="1">
              <a:latin typeface="Arial" panose="020B0604020202020204" pitchFamily="34" charset="0"/>
            </a:endParaRPr>
          </a:p>
        </p:txBody>
      </p:sp>
      <p:sp>
        <p:nvSpPr>
          <p:cNvPr id="3076" name="Rectangle 4"/>
          <p:cNvSpPr>
            <a:spLocks noChangeArrowheads="1"/>
          </p:cNvSpPr>
          <p:nvPr/>
        </p:nvSpPr>
        <p:spPr bwMode="auto">
          <a:xfrm>
            <a:off x="2209800" y="3048000"/>
            <a:ext cx="3733800" cy="3581400"/>
          </a:xfrm>
          <a:prstGeom prst="rect">
            <a:avLst/>
          </a:prstGeom>
          <a:solidFill>
            <a:srgbClr val="FFFFFF"/>
          </a:solidFill>
          <a:ln w="9525">
            <a:noFill/>
            <a:miter lim="800000"/>
            <a:headEnd/>
            <a:tailEnd/>
          </a:ln>
        </p:spPr>
        <p:txBody>
          <a:bodyPr wrap="none" anchor="ct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en-US"/>
          </a:p>
        </p:txBody>
      </p:sp>
      <p:sp>
        <p:nvSpPr>
          <p:cNvPr id="3077" name="Text Box 5"/>
          <p:cNvSpPr txBox="1">
            <a:spLocks noChangeArrowheads="1"/>
          </p:cNvSpPr>
          <p:nvPr/>
        </p:nvSpPr>
        <p:spPr bwMode="auto">
          <a:xfrm>
            <a:off x="6324600" y="2971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Bef>
                <a:spcPct val="50000"/>
              </a:spcBef>
            </a:pPr>
            <a:endParaRPr lang="en-GB" altLang="en-US">
              <a:latin typeface="Arial" panose="020B0604020202020204" pitchFamily="34" charset="0"/>
            </a:endParaRPr>
          </a:p>
        </p:txBody>
      </p:sp>
      <p:sp>
        <p:nvSpPr>
          <p:cNvPr id="3078" name="Text Box 6"/>
          <p:cNvSpPr txBox="1">
            <a:spLocks noChangeArrowheads="1"/>
          </p:cNvSpPr>
          <p:nvPr/>
        </p:nvSpPr>
        <p:spPr bwMode="auto">
          <a:xfrm>
            <a:off x="6172200" y="2971800"/>
            <a:ext cx="2133600" cy="3816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spcBef>
                <a:spcPct val="50000"/>
              </a:spcBef>
              <a:defRPr sz="1200">
                <a:solidFill>
                  <a:srgbClr val="4C4C4C"/>
                </a:solidFill>
                <a:latin typeface="Arial" panose="020B0604020202020204" pitchFamily="34" charset="0"/>
                <a:ea typeface="MS PGothic" panose="020B0600070205080204" pitchFamily="34" charset="-128"/>
              </a:defRPr>
            </a:lvl1pPr>
            <a:lvl2pPr marL="742950" indent="-285750">
              <a:defRPr sz="2400">
                <a:latin typeface="Times" panose="02020603050405020304" pitchFamily="18" charset="0"/>
                <a:ea typeface="MS PGothic" panose="020B0600070205080204" pitchFamily="34" charset="-128"/>
              </a:defRPr>
            </a:lvl2pPr>
            <a:lvl3pPr marL="1143000" indent="-228600">
              <a:defRPr sz="2400">
                <a:latin typeface="Times" panose="02020603050405020304" pitchFamily="18" charset="0"/>
                <a:ea typeface="MS PGothic" panose="020B0600070205080204" pitchFamily="34" charset="-128"/>
              </a:defRPr>
            </a:lvl3pPr>
            <a:lvl4pPr marL="1600200" indent="-228600">
              <a:defRPr sz="2400">
                <a:latin typeface="Times" panose="02020603050405020304" pitchFamily="18" charset="0"/>
                <a:ea typeface="MS PGothic" panose="020B0600070205080204" pitchFamily="34" charset="-128"/>
              </a:defRPr>
            </a:lvl4pPr>
            <a:lvl5pPr marL="2057400" indent="-228600">
              <a:defRPr sz="2400">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9pPr>
          </a:lstStyle>
          <a:p>
            <a:r>
              <a:rPr lang="en-US"/>
              <a:t>REDMOND, WA - </a:t>
            </a:r>
            <a:r>
              <a:rPr lang="en-US" sz="1400" b="1"/>
              <a:t>Tailwind</a:t>
            </a:r>
            <a:r>
              <a:rPr lang="en-US"/>
              <a:t> Traders, </a:t>
            </a:r>
            <a:r>
              <a:rPr lang="en-US" err="1"/>
              <a:t>Inc</a:t>
            </a:r>
            <a:r>
              <a:rPr lang="en-US"/>
              <a:t> announced that it has agreed to acquire </a:t>
            </a:r>
            <a:r>
              <a:rPr lang="en-US" err="1"/>
              <a:t>Northwind</a:t>
            </a:r>
            <a:r>
              <a:rPr lang="en-US"/>
              <a:t> </a:t>
            </a:r>
            <a:r>
              <a:rPr lang="en-US" sz="1400" b="1"/>
              <a:t>Traders</a:t>
            </a:r>
            <a:r>
              <a:rPr lang="en-US"/>
              <a:t>, the venerable "old guard" international foods company, in an effort to bolster its virtual hardware offerings with some international culinary flare. Tailwind agreed to acquire </a:t>
            </a:r>
            <a:r>
              <a:rPr lang="en-US" err="1"/>
              <a:t>Northwind</a:t>
            </a:r>
            <a:r>
              <a:rPr lang="en-US"/>
              <a:t> for an undisclosed sum and </a:t>
            </a:r>
            <a:r>
              <a:rPr lang="en-US" sz="1400" b="1"/>
              <a:t>is</a:t>
            </a:r>
            <a:r>
              <a:rPr lang="en-US"/>
              <a:t> assuming control of all of </a:t>
            </a:r>
            <a:r>
              <a:rPr lang="en-US" err="1"/>
              <a:t>Northwind's</a:t>
            </a:r>
            <a:r>
              <a:rPr lang="en-US"/>
              <a:t> virtual assets, </a:t>
            </a:r>
            <a:r>
              <a:rPr lang="en-US" sz="1400" b="1"/>
              <a:t>not</a:t>
            </a:r>
            <a:r>
              <a:rPr lang="en-US" b="1"/>
              <a:t> </a:t>
            </a:r>
            <a:r>
              <a:rPr lang="en-US"/>
              <a:t>excluding the company's flagship product: Aniseed Syrup/</a:t>
            </a:r>
          </a:p>
          <a:p>
            <a:r>
              <a:rPr lang="en-US"/>
              <a:t>"This is a profoundly wonderful development for</a:t>
            </a:r>
          </a:p>
        </p:txBody>
      </p:sp>
      <p:sp>
        <p:nvSpPr>
          <p:cNvPr id="3079" name="Text Box 7"/>
          <p:cNvSpPr txBox="1">
            <a:spLocks noChangeArrowheads="1"/>
          </p:cNvSpPr>
          <p:nvPr/>
        </p:nvSpPr>
        <p:spPr bwMode="auto">
          <a:xfrm>
            <a:off x="8229600" y="2971800"/>
            <a:ext cx="2133600" cy="3847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sz="1200">
                <a:solidFill>
                  <a:srgbClr val="4C4C4C"/>
                </a:solidFill>
                <a:latin typeface="Arial" panose="020B0604020202020204" pitchFamily="34" charset="0"/>
                <a:cs typeface="Arial" panose="020B0604020202020204" pitchFamily="34" charset="0"/>
              </a:rPr>
              <a:t>for all involved, and will help to bring our food products to </a:t>
            </a:r>
            <a:r>
              <a:rPr lang="en-US" sz="1400" b="1">
                <a:solidFill>
                  <a:srgbClr val="4C4C4C"/>
                </a:solidFill>
                <a:latin typeface="Arial" panose="020B0604020202020204" pitchFamily="34" charset="0"/>
                <a:cs typeface="Arial" panose="020B0604020202020204" pitchFamily="34" charset="0"/>
              </a:rPr>
              <a:t>a</a:t>
            </a:r>
            <a:r>
              <a:rPr lang="en-US" sz="1200">
                <a:solidFill>
                  <a:srgbClr val="4C4C4C"/>
                </a:solidFill>
                <a:latin typeface="Arial" panose="020B0604020202020204" pitchFamily="34" charset="0"/>
                <a:cs typeface="Arial" panose="020B0604020202020204" pitchFamily="34" charset="0"/>
              </a:rPr>
              <a:t> whole new sector of the market" stated Nancy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Executive Vice President of Operations. "We </a:t>
            </a:r>
            <a:r>
              <a:rPr lang="en-US" sz="1400" b="1">
                <a:solidFill>
                  <a:srgbClr val="4C4C4C"/>
                </a:solidFill>
                <a:latin typeface="Arial" panose="020B0604020202020204" pitchFamily="34" charset="0"/>
                <a:cs typeface="Arial" panose="020B0604020202020204" pitchFamily="34" charset="0"/>
              </a:rPr>
              <a:t>real</a:t>
            </a:r>
            <a:r>
              <a:rPr lang="en-US" sz="1200">
                <a:solidFill>
                  <a:srgbClr val="4C4C4C"/>
                </a:solidFill>
                <a:latin typeface="Arial" panose="020B0604020202020204" pitchFamily="34" charset="0"/>
                <a:cs typeface="Arial" panose="020B0604020202020204" pitchFamily="34" charset="0"/>
              </a:rPr>
              <a:t>ly couldn't be happier with the arrangement". The recently-promoted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will join the Tailwind executive team along with two of her close associates, Margaret Peacock and Michael </a:t>
            </a:r>
            <a:r>
              <a:rPr lang="en-US" sz="1200" err="1">
                <a:solidFill>
                  <a:srgbClr val="4C4C4C"/>
                </a:solidFill>
                <a:latin typeface="Arial" panose="020B0604020202020204" pitchFamily="34" charset="0"/>
                <a:cs typeface="Arial" panose="020B0604020202020204" pitchFamily="34" charset="0"/>
              </a:rPr>
              <a:t>Suyama</a:t>
            </a:r>
            <a:r>
              <a:rPr lang="en-US" sz="1200">
                <a:solidFill>
                  <a:srgbClr val="4C4C4C"/>
                </a:solidFill>
                <a:latin typeface="Arial" panose="020B0604020202020204" pitchFamily="34" charset="0"/>
                <a:cs typeface="Arial" panose="020B0604020202020204" pitchFamily="34" charset="0"/>
              </a:rPr>
              <a:t>.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took over </a:t>
            </a:r>
            <a:r>
              <a:rPr lang="en-US" sz="1200" err="1">
                <a:solidFill>
                  <a:srgbClr val="4C4C4C"/>
                </a:solidFill>
                <a:latin typeface="Arial" panose="020B0604020202020204" pitchFamily="34" charset="0"/>
                <a:cs typeface="Arial" panose="020B0604020202020204" pitchFamily="34" charset="0"/>
              </a:rPr>
              <a:t>Northwind’s</a:t>
            </a:r>
            <a:r>
              <a:rPr lang="en-US" sz="1200">
                <a:solidFill>
                  <a:srgbClr val="4C4C4C"/>
                </a:solidFill>
                <a:latin typeface="Arial" panose="020B0604020202020204" pitchFamily="34" charset="0"/>
                <a:cs typeface="Arial" panose="020B0604020202020204" pitchFamily="34" charset="0"/>
              </a:rPr>
              <a:t> </a:t>
            </a:r>
            <a:r>
              <a:rPr lang="en-US" sz="1400" b="1">
                <a:solidFill>
                  <a:srgbClr val="4C4C4C"/>
                </a:solidFill>
                <a:latin typeface="Arial" panose="020B0604020202020204" pitchFamily="34" charset="0"/>
                <a:cs typeface="Arial" panose="020B0604020202020204" pitchFamily="34" charset="0"/>
              </a:rPr>
              <a:t>company</a:t>
            </a:r>
            <a:r>
              <a:rPr lang="en-US" sz="1200">
                <a:solidFill>
                  <a:srgbClr val="4C4C4C"/>
                </a:solidFill>
                <a:latin typeface="Arial" panose="020B0604020202020204" pitchFamily="34" charset="0"/>
                <a:cs typeface="Arial" panose="020B0604020202020204" pitchFamily="34" charset="0"/>
              </a:rPr>
              <a:t> sales operations in 2012 after Andrew Fuller was</a:t>
            </a:r>
          </a:p>
          <a:p>
            <a:endParaRPr lang="en-US" sz="1200">
              <a:solidFill>
                <a:srgbClr val="4C4C4C"/>
              </a:solidFill>
              <a:latin typeface="Arial" panose="020B0604020202020204" pitchFamily="34" charset="0"/>
              <a:cs typeface="Arial" panose="020B0604020202020204" pitchFamily="34" charset="0"/>
            </a:endParaRPr>
          </a:p>
          <a:p>
            <a:r>
              <a:rPr lang="en-US" sz="1200">
                <a:solidFill>
                  <a:srgbClr val="4C4C4C"/>
                </a:solidFill>
                <a:latin typeface="Arial" panose="020B0604020202020204" pitchFamily="34" charset="0"/>
                <a:cs typeface="Arial" panose="020B0604020202020204" pitchFamily="34" charset="0"/>
              </a:rPr>
              <a:t>	</a:t>
            </a:r>
          </a:p>
        </p:txBody>
      </p:sp>
      <p:sp>
        <p:nvSpPr>
          <p:cNvPr id="3081" name="Text Box 10"/>
          <p:cNvSpPr txBox="1">
            <a:spLocks noChangeArrowheads="1"/>
          </p:cNvSpPr>
          <p:nvPr/>
        </p:nvSpPr>
        <p:spPr bwMode="auto">
          <a:xfrm>
            <a:off x="2225676" y="692151"/>
            <a:ext cx="7769225"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6800" b="1" dirty="0">
                <a:solidFill>
                  <a:srgbClr val="4C4C4C"/>
                </a:solidFill>
              </a:rPr>
              <a:t>THE DAILY NEWS</a:t>
            </a:r>
          </a:p>
        </p:txBody>
      </p:sp>
      <p:sp>
        <p:nvSpPr>
          <p:cNvPr id="5" name="Rectangle 4">
            <a:extLst>
              <a:ext uri="{FF2B5EF4-FFF2-40B4-BE49-F238E27FC236}">
                <a16:creationId xmlns:a16="http://schemas.microsoft.com/office/drawing/2014/main" id="{2724E783-DC9A-194C-AD7E-ABA74AFAA84E}"/>
              </a:ext>
            </a:extLst>
          </p:cNvPr>
          <p:cNvSpPr/>
          <p:nvPr/>
        </p:nvSpPr>
        <p:spPr bwMode="auto">
          <a:xfrm>
            <a:off x="2133600" y="1849439"/>
            <a:ext cx="8099394" cy="343289"/>
          </a:xfrm>
          <a:prstGeom prst="rect">
            <a:avLst/>
          </a:prstGeom>
          <a:noFill/>
          <a:ln w="19050">
            <a:solidFill>
              <a:schemeClr val="accent1">
                <a:alpha val="41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82" name="Text Box 11"/>
          <p:cNvSpPr txBox="1">
            <a:spLocks noChangeArrowheads="1"/>
          </p:cNvSpPr>
          <p:nvPr/>
        </p:nvSpPr>
        <p:spPr bwMode="auto">
          <a:xfrm>
            <a:off x="2187575" y="1893889"/>
            <a:ext cx="157927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000" b="1" err="1">
                <a:solidFill>
                  <a:srgbClr val="4C4C4C"/>
                </a:solidFill>
                <a:latin typeface="Arial Black" panose="020B0A04020102020204" pitchFamily="34" charset="0"/>
              </a:rPr>
              <a:t>theuselessweb.com</a:t>
            </a:r>
            <a:endParaRPr lang="en-GB" altLang="en-US" sz="1000" b="1">
              <a:solidFill>
                <a:srgbClr val="4C4C4C"/>
              </a:solidFill>
              <a:latin typeface="Arial Black" panose="020B0A04020102020204" pitchFamily="34" charset="0"/>
            </a:endParaRPr>
          </a:p>
        </p:txBody>
      </p:sp>
      <p:sp>
        <p:nvSpPr>
          <p:cNvPr id="3083" name="Text Box 12"/>
          <p:cNvSpPr txBox="1">
            <a:spLocks noChangeArrowheads="1"/>
          </p:cNvSpPr>
          <p:nvPr/>
        </p:nvSpPr>
        <p:spPr bwMode="auto">
          <a:xfrm>
            <a:off x="4235594" y="1908305"/>
            <a:ext cx="34583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200" b="1">
                <a:solidFill>
                  <a:srgbClr val="4C4C4C"/>
                </a:solidFill>
                <a:latin typeface="Arial Black" panose="020B0A04020102020204" pitchFamily="34" charset="0"/>
              </a:rPr>
              <a:t>THE WORLD’S MOST MEH NEWSPAPER</a:t>
            </a:r>
          </a:p>
        </p:txBody>
      </p:sp>
      <p:sp>
        <p:nvSpPr>
          <p:cNvPr id="3084" name="Text Box 13"/>
          <p:cNvSpPr txBox="1">
            <a:spLocks noChangeArrowheads="1"/>
          </p:cNvSpPr>
          <p:nvPr/>
        </p:nvSpPr>
        <p:spPr bwMode="auto">
          <a:xfrm>
            <a:off x="8519063" y="1893889"/>
            <a:ext cx="17139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000" b="1">
                <a:solidFill>
                  <a:srgbClr val="4C4C4C"/>
                </a:solidFill>
                <a:latin typeface="Arial Black" panose="020B0A04020102020204" pitchFamily="34" charset="0"/>
              </a:rPr>
              <a:t>- Since 5 seconds ago</a:t>
            </a:r>
          </a:p>
        </p:txBody>
      </p:sp>
      <p:sp>
        <p:nvSpPr>
          <p:cNvPr id="2" name="TextBox 1">
            <a:extLst>
              <a:ext uri="{FF2B5EF4-FFF2-40B4-BE49-F238E27FC236}">
                <a16:creationId xmlns:a16="http://schemas.microsoft.com/office/drawing/2014/main" id="{E93F8700-D659-4F4E-8252-12AD986815C1}"/>
              </a:ext>
            </a:extLst>
          </p:cNvPr>
          <p:cNvSpPr txBox="1"/>
          <p:nvPr/>
        </p:nvSpPr>
        <p:spPr>
          <a:xfrm>
            <a:off x="8176132" y="6535648"/>
            <a:ext cx="2056862" cy="184666"/>
          </a:xfrm>
          <a:prstGeom prst="rect">
            <a:avLst/>
          </a:prstGeom>
          <a:noFill/>
        </p:spPr>
        <p:txBody>
          <a:bodyPr wrap="square" lIns="0" tIns="0" rIns="0" bIns="0" rtlCol="0">
            <a:spAutoFit/>
          </a:bodyPr>
          <a:lstStyle/>
          <a:p>
            <a:pPr algn="r"/>
            <a:r>
              <a:rPr lang="en-US" sz="1200">
                <a:solidFill>
                  <a:srgbClr val="4C4C4C"/>
                </a:solidFill>
                <a:latin typeface="Arial" panose="020B0604020202020204" pitchFamily="34" charset="0"/>
                <a:cs typeface="Arial" panose="020B0604020202020204" pitchFamily="34" charset="0"/>
              </a:rPr>
              <a:t>Continued on page 8</a:t>
            </a:r>
            <a:endParaRPr lang="en-US" sz="1200">
              <a:gradFill>
                <a:gsLst>
                  <a:gs pos="2917">
                    <a:schemeClr val="tx1"/>
                  </a:gs>
                  <a:gs pos="30000">
                    <a:schemeClr val="tx1"/>
                  </a:gs>
                </a:gsLst>
                <a:lin ang="5400000" scaled="0"/>
              </a:gradFill>
            </a:endParaRPr>
          </a:p>
        </p:txBody>
      </p:sp>
      <p:pic>
        <p:nvPicPr>
          <p:cNvPr id="14" name="Picture 13" descr="A picture containing object&#10;&#10;Description automatically generated">
            <a:extLst>
              <a:ext uri="{FF2B5EF4-FFF2-40B4-BE49-F238E27FC236}">
                <a16:creationId xmlns:a16="http://schemas.microsoft.com/office/drawing/2014/main" id="{CFDA4914-209A-F043-9C74-4905D395CC44}"/>
              </a:ext>
            </a:extLst>
          </p:cNvPr>
          <p:cNvPicPr>
            <a:picLocks noChangeAspect="1"/>
          </p:cNvPicPr>
          <p:nvPr/>
        </p:nvPicPr>
        <p:blipFill>
          <a:blip r:embed="rId3"/>
          <a:stretch>
            <a:fillRect/>
          </a:stretch>
        </p:blipFill>
        <p:spPr>
          <a:xfrm>
            <a:off x="2178427" y="4340762"/>
            <a:ext cx="3796545" cy="1012412"/>
          </a:xfrm>
          <a:prstGeom prst="rect">
            <a:avLst/>
          </a:prstGeom>
        </p:spPr>
      </p:pic>
      <p:sp>
        <p:nvSpPr>
          <p:cNvPr id="4" name="Rectangle 3">
            <a:extLst>
              <a:ext uri="{FF2B5EF4-FFF2-40B4-BE49-F238E27FC236}">
                <a16:creationId xmlns:a16="http://schemas.microsoft.com/office/drawing/2014/main" id="{E04A4939-504F-4444-8229-8C4770B350BB}"/>
              </a:ext>
            </a:extLst>
          </p:cNvPr>
          <p:cNvSpPr/>
          <p:nvPr/>
        </p:nvSpPr>
        <p:spPr bwMode="auto">
          <a:xfrm>
            <a:off x="2133601" y="476331"/>
            <a:ext cx="8099394" cy="2857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1"/>
              </a:solidFill>
            </a:endParaRPr>
          </a:p>
        </p:txBody>
      </p:sp>
      <p:sp>
        <p:nvSpPr>
          <p:cNvPr id="23" name="Triangle 22">
            <a:extLst>
              <a:ext uri="{FF2B5EF4-FFF2-40B4-BE49-F238E27FC236}">
                <a16:creationId xmlns:a16="http://schemas.microsoft.com/office/drawing/2014/main" id="{87DBD71C-5F31-3B46-8A1C-1EA9AC51FD91}"/>
              </a:ext>
            </a:extLst>
          </p:cNvPr>
          <p:cNvSpPr/>
          <p:nvPr/>
        </p:nvSpPr>
        <p:spPr bwMode="auto">
          <a:xfrm>
            <a:off x="771522" y="61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4" name="Triangle 23">
            <a:extLst>
              <a:ext uri="{FF2B5EF4-FFF2-40B4-BE49-F238E27FC236}">
                <a16:creationId xmlns:a16="http://schemas.microsoft.com/office/drawing/2014/main" id="{7757B857-D756-1C49-90E6-AF1836711229}"/>
              </a:ext>
            </a:extLst>
          </p:cNvPr>
          <p:cNvSpPr/>
          <p:nvPr/>
        </p:nvSpPr>
        <p:spPr bwMode="auto">
          <a:xfrm>
            <a:off x="1019175" y="61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Triangle 24">
            <a:extLst>
              <a:ext uri="{FF2B5EF4-FFF2-40B4-BE49-F238E27FC236}">
                <a16:creationId xmlns:a16="http://schemas.microsoft.com/office/drawing/2014/main" id="{25512BBE-04E6-3B41-8C1A-535D9656D1D2}"/>
              </a:ext>
            </a:extLst>
          </p:cNvPr>
          <p:cNvSpPr/>
          <p:nvPr/>
        </p:nvSpPr>
        <p:spPr bwMode="auto">
          <a:xfrm>
            <a:off x="1242409"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Triangle 25">
            <a:extLst>
              <a:ext uri="{FF2B5EF4-FFF2-40B4-BE49-F238E27FC236}">
                <a16:creationId xmlns:a16="http://schemas.microsoft.com/office/drawing/2014/main" id="{EE13DB7D-86EE-A747-A456-452236FA0F6E}"/>
              </a:ext>
            </a:extLst>
          </p:cNvPr>
          <p:cNvSpPr/>
          <p:nvPr/>
        </p:nvSpPr>
        <p:spPr bwMode="auto">
          <a:xfrm>
            <a:off x="1490062"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Triangle 26">
            <a:extLst>
              <a:ext uri="{FF2B5EF4-FFF2-40B4-BE49-F238E27FC236}">
                <a16:creationId xmlns:a16="http://schemas.microsoft.com/office/drawing/2014/main" id="{C5A9D69B-E621-FE40-8057-29E33CB16E49}"/>
              </a:ext>
            </a:extLst>
          </p:cNvPr>
          <p:cNvSpPr/>
          <p:nvPr/>
        </p:nvSpPr>
        <p:spPr bwMode="auto">
          <a:xfrm>
            <a:off x="1754789"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Triangle 27">
            <a:extLst>
              <a:ext uri="{FF2B5EF4-FFF2-40B4-BE49-F238E27FC236}">
                <a16:creationId xmlns:a16="http://schemas.microsoft.com/office/drawing/2014/main" id="{7F828EEB-9B16-B24C-87AA-E0AFB4C9CE63}"/>
              </a:ext>
            </a:extLst>
          </p:cNvPr>
          <p:cNvSpPr/>
          <p:nvPr/>
        </p:nvSpPr>
        <p:spPr bwMode="auto">
          <a:xfrm>
            <a:off x="2002442" y="6186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Triangle 28">
            <a:extLst>
              <a:ext uri="{FF2B5EF4-FFF2-40B4-BE49-F238E27FC236}">
                <a16:creationId xmlns:a16="http://schemas.microsoft.com/office/drawing/2014/main" id="{1B9E64EA-77ED-6648-838C-F0ADC2125018}"/>
              </a:ext>
            </a:extLst>
          </p:cNvPr>
          <p:cNvSpPr/>
          <p:nvPr/>
        </p:nvSpPr>
        <p:spPr bwMode="auto">
          <a:xfrm>
            <a:off x="2225676" y="618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 name="Triangle 29">
            <a:extLst>
              <a:ext uri="{FF2B5EF4-FFF2-40B4-BE49-F238E27FC236}">
                <a16:creationId xmlns:a16="http://schemas.microsoft.com/office/drawing/2014/main" id="{5E04A10E-5C90-5645-9497-A431B302DBF5}"/>
              </a:ext>
            </a:extLst>
          </p:cNvPr>
          <p:cNvSpPr/>
          <p:nvPr/>
        </p:nvSpPr>
        <p:spPr bwMode="auto">
          <a:xfrm>
            <a:off x="2473329" y="618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 name="Triangle 30">
            <a:extLst>
              <a:ext uri="{FF2B5EF4-FFF2-40B4-BE49-F238E27FC236}">
                <a16:creationId xmlns:a16="http://schemas.microsoft.com/office/drawing/2014/main" id="{D12BE957-0C84-1343-8A53-8080699AE1A9}"/>
              </a:ext>
            </a:extLst>
          </p:cNvPr>
          <p:cNvSpPr/>
          <p:nvPr/>
        </p:nvSpPr>
        <p:spPr bwMode="auto">
          <a:xfrm>
            <a:off x="2716731" y="69871"/>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Triangle 31">
            <a:extLst>
              <a:ext uri="{FF2B5EF4-FFF2-40B4-BE49-F238E27FC236}">
                <a16:creationId xmlns:a16="http://schemas.microsoft.com/office/drawing/2014/main" id="{C2E7C892-DF4E-3F41-9C19-9494A63046A7}"/>
              </a:ext>
            </a:extLst>
          </p:cNvPr>
          <p:cNvSpPr/>
          <p:nvPr/>
        </p:nvSpPr>
        <p:spPr bwMode="auto">
          <a:xfrm>
            <a:off x="2964384" y="69870"/>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Triangle 32">
            <a:extLst>
              <a:ext uri="{FF2B5EF4-FFF2-40B4-BE49-F238E27FC236}">
                <a16:creationId xmlns:a16="http://schemas.microsoft.com/office/drawing/2014/main" id="{CB737066-CB67-6C4D-8A9E-60316D7594D4}"/>
              </a:ext>
            </a:extLst>
          </p:cNvPr>
          <p:cNvSpPr/>
          <p:nvPr/>
        </p:nvSpPr>
        <p:spPr bwMode="auto">
          <a:xfrm>
            <a:off x="3187618"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Triangle 33">
            <a:extLst>
              <a:ext uri="{FF2B5EF4-FFF2-40B4-BE49-F238E27FC236}">
                <a16:creationId xmlns:a16="http://schemas.microsoft.com/office/drawing/2014/main" id="{A6B01952-C89B-A448-A9F8-5B4BD8C02400}"/>
              </a:ext>
            </a:extLst>
          </p:cNvPr>
          <p:cNvSpPr/>
          <p:nvPr/>
        </p:nvSpPr>
        <p:spPr bwMode="auto">
          <a:xfrm>
            <a:off x="3435271"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Triangle 34">
            <a:extLst>
              <a:ext uri="{FF2B5EF4-FFF2-40B4-BE49-F238E27FC236}">
                <a16:creationId xmlns:a16="http://schemas.microsoft.com/office/drawing/2014/main" id="{D8FF32EE-799A-AA47-9FE8-D87039DFBFCC}"/>
              </a:ext>
            </a:extLst>
          </p:cNvPr>
          <p:cNvSpPr/>
          <p:nvPr/>
        </p:nvSpPr>
        <p:spPr bwMode="auto">
          <a:xfrm>
            <a:off x="3675579" y="6688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6" name="Triangle 35">
            <a:extLst>
              <a:ext uri="{FF2B5EF4-FFF2-40B4-BE49-F238E27FC236}">
                <a16:creationId xmlns:a16="http://schemas.microsoft.com/office/drawing/2014/main" id="{B4D906EA-52BC-6A45-94C0-FEA14DFEF12C}"/>
              </a:ext>
            </a:extLst>
          </p:cNvPr>
          <p:cNvSpPr/>
          <p:nvPr/>
        </p:nvSpPr>
        <p:spPr bwMode="auto">
          <a:xfrm>
            <a:off x="3923232" y="6688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7" name="Triangle 36">
            <a:extLst>
              <a:ext uri="{FF2B5EF4-FFF2-40B4-BE49-F238E27FC236}">
                <a16:creationId xmlns:a16="http://schemas.microsoft.com/office/drawing/2014/main" id="{FA957C57-4166-2043-B280-9FD90EAF784F}"/>
              </a:ext>
            </a:extLst>
          </p:cNvPr>
          <p:cNvSpPr/>
          <p:nvPr/>
        </p:nvSpPr>
        <p:spPr bwMode="auto">
          <a:xfrm>
            <a:off x="4146466" y="6688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Triangle 37">
            <a:extLst>
              <a:ext uri="{FF2B5EF4-FFF2-40B4-BE49-F238E27FC236}">
                <a16:creationId xmlns:a16="http://schemas.microsoft.com/office/drawing/2014/main" id="{027DFCE0-C6E7-BF47-A610-6CDDF5CEA57F}"/>
              </a:ext>
            </a:extLst>
          </p:cNvPr>
          <p:cNvSpPr/>
          <p:nvPr/>
        </p:nvSpPr>
        <p:spPr bwMode="auto">
          <a:xfrm>
            <a:off x="4394119" y="6688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Triangle 38">
            <a:extLst>
              <a:ext uri="{FF2B5EF4-FFF2-40B4-BE49-F238E27FC236}">
                <a16:creationId xmlns:a16="http://schemas.microsoft.com/office/drawing/2014/main" id="{37B81B2D-D0EE-AC4E-A182-114AECDE0421}"/>
              </a:ext>
            </a:extLst>
          </p:cNvPr>
          <p:cNvSpPr/>
          <p:nvPr/>
        </p:nvSpPr>
        <p:spPr bwMode="auto">
          <a:xfrm>
            <a:off x="4634427"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Triangle 39">
            <a:extLst>
              <a:ext uri="{FF2B5EF4-FFF2-40B4-BE49-F238E27FC236}">
                <a16:creationId xmlns:a16="http://schemas.microsoft.com/office/drawing/2014/main" id="{3343431B-4D2A-EC49-947C-6583554B45F5}"/>
              </a:ext>
            </a:extLst>
          </p:cNvPr>
          <p:cNvSpPr/>
          <p:nvPr/>
        </p:nvSpPr>
        <p:spPr bwMode="auto">
          <a:xfrm>
            <a:off x="4882080" y="69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Triangle 40">
            <a:extLst>
              <a:ext uri="{FF2B5EF4-FFF2-40B4-BE49-F238E27FC236}">
                <a16:creationId xmlns:a16="http://schemas.microsoft.com/office/drawing/2014/main" id="{5CAFDC6F-D019-CE40-B3BB-28400DF17660}"/>
              </a:ext>
            </a:extLst>
          </p:cNvPr>
          <p:cNvSpPr/>
          <p:nvPr/>
        </p:nvSpPr>
        <p:spPr bwMode="auto">
          <a:xfrm>
            <a:off x="5105314" y="69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2" name="Triangle 41">
            <a:extLst>
              <a:ext uri="{FF2B5EF4-FFF2-40B4-BE49-F238E27FC236}">
                <a16:creationId xmlns:a16="http://schemas.microsoft.com/office/drawing/2014/main" id="{EC490821-5599-9047-8146-95E1657ADF63}"/>
              </a:ext>
            </a:extLst>
          </p:cNvPr>
          <p:cNvSpPr/>
          <p:nvPr/>
        </p:nvSpPr>
        <p:spPr bwMode="auto">
          <a:xfrm>
            <a:off x="5352967" y="69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3" name="Triangle 42">
            <a:extLst>
              <a:ext uri="{FF2B5EF4-FFF2-40B4-BE49-F238E27FC236}">
                <a16:creationId xmlns:a16="http://schemas.microsoft.com/office/drawing/2014/main" id="{0BDAC850-ED06-C149-9135-255907C6997F}"/>
              </a:ext>
            </a:extLst>
          </p:cNvPr>
          <p:cNvSpPr/>
          <p:nvPr/>
        </p:nvSpPr>
        <p:spPr bwMode="auto">
          <a:xfrm>
            <a:off x="5593275" y="6117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Triangle 43">
            <a:extLst>
              <a:ext uri="{FF2B5EF4-FFF2-40B4-BE49-F238E27FC236}">
                <a16:creationId xmlns:a16="http://schemas.microsoft.com/office/drawing/2014/main" id="{EAFF3244-9F32-4041-9768-F65BA8A82015}"/>
              </a:ext>
            </a:extLst>
          </p:cNvPr>
          <p:cNvSpPr/>
          <p:nvPr/>
        </p:nvSpPr>
        <p:spPr bwMode="auto">
          <a:xfrm>
            <a:off x="5840928" y="6117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Triangle 44">
            <a:extLst>
              <a:ext uri="{FF2B5EF4-FFF2-40B4-BE49-F238E27FC236}">
                <a16:creationId xmlns:a16="http://schemas.microsoft.com/office/drawing/2014/main" id="{3B56C55D-69D9-5144-936C-AB5AD2738EFC}"/>
              </a:ext>
            </a:extLst>
          </p:cNvPr>
          <p:cNvSpPr/>
          <p:nvPr/>
        </p:nvSpPr>
        <p:spPr bwMode="auto">
          <a:xfrm>
            <a:off x="6064162"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Triangle 45">
            <a:extLst>
              <a:ext uri="{FF2B5EF4-FFF2-40B4-BE49-F238E27FC236}">
                <a16:creationId xmlns:a16="http://schemas.microsoft.com/office/drawing/2014/main" id="{D3B67B96-FC37-CD43-BDED-6D435CB38C8A}"/>
              </a:ext>
            </a:extLst>
          </p:cNvPr>
          <p:cNvSpPr/>
          <p:nvPr/>
        </p:nvSpPr>
        <p:spPr bwMode="auto">
          <a:xfrm>
            <a:off x="6311815"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Triangle 46">
            <a:extLst>
              <a:ext uri="{FF2B5EF4-FFF2-40B4-BE49-F238E27FC236}">
                <a16:creationId xmlns:a16="http://schemas.microsoft.com/office/drawing/2014/main" id="{0C3D9806-6D76-764B-8C35-82BEA11CF4BC}"/>
              </a:ext>
            </a:extLst>
          </p:cNvPr>
          <p:cNvSpPr/>
          <p:nvPr/>
        </p:nvSpPr>
        <p:spPr bwMode="auto">
          <a:xfrm>
            <a:off x="-184008"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8" name="Triangle 47">
            <a:extLst>
              <a:ext uri="{FF2B5EF4-FFF2-40B4-BE49-F238E27FC236}">
                <a16:creationId xmlns:a16="http://schemas.microsoft.com/office/drawing/2014/main" id="{82180BBB-FC62-5E46-8FBE-544957662D66}"/>
              </a:ext>
            </a:extLst>
          </p:cNvPr>
          <p:cNvSpPr/>
          <p:nvPr/>
        </p:nvSpPr>
        <p:spPr bwMode="auto">
          <a:xfrm>
            <a:off x="63645" y="6117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9" name="Triangle 48">
            <a:extLst>
              <a:ext uri="{FF2B5EF4-FFF2-40B4-BE49-F238E27FC236}">
                <a16:creationId xmlns:a16="http://schemas.microsoft.com/office/drawing/2014/main" id="{4854052D-BF9C-B148-9AF4-BF54DE5969FC}"/>
              </a:ext>
            </a:extLst>
          </p:cNvPr>
          <p:cNvSpPr/>
          <p:nvPr/>
        </p:nvSpPr>
        <p:spPr bwMode="auto">
          <a:xfrm>
            <a:off x="286879" y="611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Triangle 49">
            <a:extLst>
              <a:ext uri="{FF2B5EF4-FFF2-40B4-BE49-F238E27FC236}">
                <a16:creationId xmlns:a16="http://schemas.microsoft.com/office/drawing/2014/main" id="{984FF1A2-C6E5-BB40-8373-E5381192E6A8}"/>
              </a:ext>
            </a:extLst>
          </p:cNvPr>
          <p:cNvSpPr/>
          <p:nvPr/>
        </p:nvSpPr>
        <p:spPr bwMode="auto">
          <a:xfrm>
            <a:off x="534532" y="611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Triangle 50">
            <a:extLst>
              <a:ext uri="{FF2B5EF4-FFF2-40B4-BE49-F238E27FC236}">
                <a16:creationId xmlns:a16="http://schemas.microsoft.com/office/drawing/2014/main" id="{4C8EEC5B-508E-A145-8D77-77C87036F096}"/>
              </a:ext>
            </a:extLst>
          </p:cNvPr>
          <p:cNvSpPr/>
          <p:nvPr/>
        </p:nvSpPr>
        <p:spPr bwMode="auto">
          <a:xfrm>
            <a:off x="6563435" y="6441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Triangle 51">
            <a:extLst>
              <a:ext uri="{FF2B5EF4-FFF2-40B4-BE49-F238E27FC236}">
                <a16:creationId xmlns:a16="http://schemas.microsoft.com/office/drawing/2014/main" id="{760BED9A-D0F0-D047-86E3-1A2CE3E6D774}"/>
              </a:ext>
            </a:extLst>
          </p:cNvPr>
          <p:cNvSpPr/>
          <p:nvPr/>
        </p:nvSpPr>
        <p:spPr bwMode="auto">
          <a:xfrm>
            <a:off x="6802720" y="676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Triangle 52">
            <a:extLst>
              <a:ext uri="{FF2B5EF4-FFF2-40B4-BE49-F238E27FC236}">
                <a16:creationId xmlns:a16="http://schemas.microsoft.com/office/drawing/2014/main" id="{2C9391E1-8DB1-EB44-8EA2-61EFAFF81975}"/>
              </a:ext>
            </a:extLst>
          </p:cNvPr>
          <p:cNvSpPr/>
          <p:nvPr/>
        </p:nvSpPr>
        <p:spPr bwMode="auto">
          <a:xfrm>
            <a:off x="7050373" y="6766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4" name="Triangle 53">
            <a:extLst>
              <a:ext uri="{FF2B5EF4-FFF2-40B4-BE49-F238E27FC236}">
                <a16:creationId xmlns:a16="http://schemas.microsoft.com/office/drawing/2014/main" id="{10BBF366-D190-354F-B8CA-873F0ECEE04C}"/>
              </a:ext>
            </a:extLst>
          </p:cNvPr>
          <p:cNvSpPr/>
          <p:nvPr/>
        </p:nvSpPr>
        <p:spPr bwMode="auto">
          <a:xfrm>
            <a:off x="7273607"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5" name="Triangle 54">
            <a:extLst>
              <a:ext uri="{FF2B5EF4-FFF2-40B4-BE49-F238E27FC236}">
                <a16:creationId xmlns:a16="http://schemas.microsoft.com/office/drawing/2014/main" id="{9217A598-4DFA-CC48-8E75-BEB03C60CCE7}"/>
              </a:ext>
            </a:extLst>
          </p:cNvPr>
          <p:cNvSpPr/>
          <p:nvPr/>
        </p:nvSpPr>
        <p:spPr bwMode="auto">
          <a:xfrm>
            <a:off x="7521260"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Triangle 55">
            <a:extLst>
              <a:ext uri="{FF2B5EF4-FFF2-40B4-BE49-F238E27FC236}">
                <a16:creationId xmlns:a16="http://schemas.microsoft.com/office/drawing/2014/main" id="{4D5E2CC7-4321-3743-B88A-81A512DE2061}"/>
              </a:ext>
            </a:extLst>
          </p:cNvPr>
          <p:cNvSpPr/>
          <p:nvPr/>
        </p:nvSpPr>
        <p:spPr bwMode="auto">
          <a:xfrm>
            <a:off x="7767833"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Triangle 56">
            <a:extLst>
              <a:ext uri="{FF2B5EF4-FFF2-40B4-BE49-F238E27FC236}">
                <a16:creationId xmlns:a16="http://schemas.microsoft.com/office/drawing/2014/main" id="{7F407C58-554B-CF47-84FE-708A3678229B}"/>
              </a:ext>
            </a:extLst>
          </p:cNvPr>
          <p:cNvSpPr/>
          <p:nvPr/>
        </p:nvSpPr>
        <p:spPr bwMode="auto">
          <a:xfrm>
            <a:off x="8008348" y="670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Triangle 57">
            <a:extLst>
              <a:ext uri="{FF2B5EF4-FFF2-40B4-BE49-F238E27FC236}">
                <a16:creationId xmlns:a16="http://schemas.microsoft.com/office/drawing/2014/main" id="{B30934EA-8992-614C-8814-448627C8A39A}"/>
              </a:ext>
            </a:extLst>
          </p:cNvPr>
          <p:cNvSpPr/>
          <p:nvPr/>
        </p:nvSpPr>
        <p:spPr bwMode="auto">
          <a:xfrm>
            <a:off x="8257024" y="668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Triangle 58">
            <a:extLst>
              <a:ext uri="{FF2B5EF4-FFF2-40B4-BE49-F238E27FC236}">
                <a16:creationId xmlns:a16="http://schemas.microsoft.com/office/drawing/2014/main" id="{899C6EBA-ACBB-8B4B-AF1E-63A358CAAE8D}"/>
              </a:ext>
            </a:extLst>
          </p:cNvPr>
          <p:cNvSpPr/>
          <p:nvPr/>
        </p:nvSpPr>
        <p:spPr bwMode="auto">
          <a:xfrm>
            <a:off x="8480258"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0" name="Triangle 59">
            <a:extLst>
              <a:ext uri="{FF2B5EF4-FFF2-40B4-BE49-F238E27FC236}">
                <a16:creationId xmlns:a16="http://schemas.microsoft.com/office/drawing/2014/main" id="{C9BDA28C-55DC-984B-88A7-AF860E17582E}"/>
              </a:ext>
            </a:extLst>
          </p:cNvPr>
          <p:cNvSpPr/>
          <p:nvPr/>
        </p:nvSpPr>
        <p:spPr bwMode="auto">
          <a:xfrm>
            <a:off x="8727911"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1" name="Triangle 60">
            <a:extLst>
              <a:ext uri="{FF2B5EF4-FFF2-40B4-BE49-F238E27FC236}">
                <a16:creationId xmlns:a16="http://schemas.microsoft.com/office/drawing/2014/main" id="{C75D17FB-E215-4541-BAB0-07E9A9E1B9EE}"/>
              </a:ext>
            </a:extLst>
          </p:cNvPr>
          <p:cNvSpPr/>
          <p:nvPr/>
        </p:nvSpPr>
        <p:spPr bwMode="auto">
          <a:xfrm>
            <a:off x="8967807"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2" name="Triangle 61">
            <a:extLst>
              <a:ext uri="{FF2B5EF4-FFF2-40B4-BE49-F238E27FC236}">
                <a16:creationId xmlns:a16="http://schemas.microsoft.com/office/drawing/2014/main" id="{94A5BE3C-F45C-3E4B-B1B1-62DDA19729BD}"/>
              </a:ext>
            </a:extLst>
          </p:cNvPr>
          <p:cNvSpPr/>
          <p:nvPr/>
        </p:nvSpPr>
        <p:spPr bwMode="auto">
          <a:xfrm>
            <a:off x="9214999" y="670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3" name="Triangle 62">
            <a:extLst>
              <a:ext uri="{FF2B5EF4-FFF2-40B4-BE49-F238E27FC236}">
                <a16:creationId xmlns:a16="http://schemas.microsoft.com/office/drawing/2014/main" id="{22022685-3EF1-0848-9AAC-76095EA5C70C}"/>
              </a:ext>
            </a:extLst>
          </p:cNvPr>
          <p:cNvSpPr/>
          <p:nvPr/>
        </p:nvSpPr>
        <p:spPr bwMode="auto">
          <a:xfrm>
            <a:off x="9463675" y="668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4" name="Triangle 63">
            <a:extLst>
              <a:ext uri="{FF2B5EF4-FFF2-40B4-BE49-F238E27FC236}">
                <a16:creationId xmlns:a16="http://schemas.microsoft.com/office/drawing/2014/main" id="{DC619A8B-EDB5-E74E-997D-DF588F7DF905}"/>
              </a:ext>
            </a:extLst>
          </p:cNvPr>
          <p:cNvSpPr/>
          <p:nvPr/>
        </p:nvSpPr>
        <p:spPr bwMode="auto">
          <a:xfrm>
            <a:off x="9686909"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5" name="Triangle 64">
            <a:extLst>
              <a:ext uri="{FF2B5EF4-FFF2-40B4-BE49-F238E27FC236}">
                <a16:creationId xmlns:a16="http://schemas.microsoft.com/office/drawing/2014/main" id="{E699B52A-8E5B-4748-AD17-819FF6517C1D}"/>
              </a:ext>
            </a:extLst>
          </p:cNvPr>
          <p:cNvSpPr/>
          <p:nvPr/>
        </p:nvSpPr>
        <p:spPr bwMode="auto">
          <a:xfrm>
            <a:off x="9934562"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6" name="Triangle 65">
            <a:extLst>
              <a:ext uri="{FF2B5EF4-FFF2-40B4-BE49-F238E27FC236}">
                <a16:creationId xmlns:a16="http://schemas.microsoft.com/office/drawing/2014/main" id="{92BE19C3-A582-E746-A952-16DF9CCA87C0}"/>
              </a:ext>
            </a:extLst>
          </p:cNvPr>
          <p:cNvSpPr/>
          <p:nvPr/>
        </p:nvSpPr>
        <p:spPr bwMode="auto">
          <a:xfrm>
            <a:off x="10177161" y="673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7" name="Triangle 66">
            <a:extLst>
              <a:ext uri="{FF2B5EF4-FFF2-40B4-BE49-F238E27FC236}">
                <a16:creationId xmlns:a16="http://schemas.microsoft.com/office/drawing/2014/main" id="{F729CECF-800D-474C-BDBA-761E6D628E3C}"/>
              </a:ext>
            </a:extLst>
          </p:cNvPr>
          <p:cNvSpPr/>
          <p:nvPr/>
        </p:nvSpPr>
        <p:spPr bwMode="auto">
          <a:xfrm>
            <a:off x="10416596" y="72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8" name="Triangle 67">
            <a:extLst>
              <a:ext uri="{FF2B5EF4-FFF2-40B4-BE49-F238E27FC236}">
                <a16:creationId xmlns:a16="http://schemas.microsoft.com/office/drawing/2014/main" id="{D3F2C250-FAD5-0F48-AD63-584A1FA39AA8}"/>
              </a:ext>
            </a:extLst>
          </p:cNvPr>
          <p:cNvSpPr/>
          <p:nvPr/>
        </p:nvSpPr>
        <p:spPr bwMode="auto">
          <a:xfrm>
            <a:off x="10665272" y="7269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9" name="Triangle 68">
            <a:extLst>
              <a:ext uri="{FF2B5EF4-FFF2-40B4-BE49-F238E27FC236}">
                <a16:creationId xmlns:a16="http://schemas.microsoft.com/office/drawing/2014/main" id="{B5D85886-E023-8B4D-902A-7E374A03B010}"/>
              </a:ext>
            </a:extLst>
          </p:cNvPr>
          <p:cNvSpPr/>
          <p:nvPr/>
        </p:nvSpPr>
        <p:spPr bwMode="auto">
          <a:xfrm>
            <a:off x="10888506" y="7269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0" name="Triangle 69">
            <a:extLst>
              <a:ext uri="{FF2B5EF4-FFF2-40B4-BE49-F238E27FC236}">
                <a16:creationId xmlns:a16="http://schemas.microsoft.com/office/drawing/2014/main" id="{C29F0E6C-7F80-744E-8CF7-E30BA643E655}"/>
              </a:ext>
            </a:extLst>
          </p:cNvPr>
          <p:cNvSpPr/>
          <p:nvPr/>
        </p:nvSpPr>
        <p:spPr bwMode="auto">
          <a:xfrm>
            <a:off x="11136159" y="7269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1" name="Triangle 70">
            <a:extLst>
              <a:ext uri="{FF2B5EF4-FFF2-40B4-BE49-F238E27FC236}">
                <a16:creationId xmlns:a16="http://schemas.microsoft.com/office/drawing/2014/main" id="{1C79B665-96CE-A44B-A6C7-ECFD10786B3D}"/>
              </a:ext>
            </a:extLst>
          </p:cNvPr>
          <p:cNvSpPr/>
          <p:nvPr/>
        </p:nvSpPr>
        <p:spPr bwMode="auto">
          <a:xfrm>
            <a:off x="11374421"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Triangle 71">
            <a:extLst>
              <a:ext uri="{FF2B5EF4-FFF2-40B4-BE49-F238E27FC236}">
                <a16:creationId xmlns:a16="http://schemas.microsoft.com/office/drawing/2014/main" id="{EE58F5EE-BC66-F546-B5BF-5C6665D1990C}"/>
              </a:ext>
            </a:extLst>
          </p:cNvPr>
          <p:cNvSpPr/>
          <p:nvPr/>
        </p:nvSpPr>
        <p:spPr bwMode="auto">
          <a:xfrm>
            <a:off x="11617020" y="6817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3" name="Triangle 72">
            <a:extLst>
              <a:ext uri="{FF2B5EF4-FFF2-40B4-BE49-F238E27FC236}">
                <a16:creationId xmlns:a16="http://schemas.microsoft.com/office/drawing/2014/main" id="{FE8B8555-638F-AA41-94A8-F5F239637FA9}"/>
              </a:ext>
            </a:extLst>
          </p:cNvPr>
          <p:cNvSpPr/>
          <p:nvPr/>
        </p:nvSpPr>
        <p:spPr bwMode="auto">
          <a:xfrm>
            <a:off x="11856916" y="645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4" name="Triangle 73">
            <a:extLst>
              <a:ext uri="{FF2B5EF4-FFF2-40B4-BE49-F238E27FC236}">
                <a16:creationId xmlns:a16="http://schemas.microsoft.com/office/drawing/2014/main" id="{38094C83-53DE-2E43-9B2E-C61F5D1D6901}"/>
              </a:ext>
            </a:extLst>
          </p:cNvPr>
          <p:cNvSpPr/>
          <p:nvPr/>
        </p:nvSpPr>
        <p:spPr bwMode="auto">
          <a:xfrm>
            <a:off x="12105592" y="643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26706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BA4345F-5A38-461B-9436-CE17A6661C39}"/>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Anybody have one of these?</a:t>
            </a:r>
          </a:p>
        </p:txBody>
      </p:sp>
      <p:pic>
        <p:nvPicPr>
          <p:cNvPr id="4" name="Picture 3">
            <a:extLst>
              <a:ext uri="{FF2B5EF4-FFF2-40B4-BE49-F238E27FC236}">
                <a16:creationId xmlns:a16="http://schemas.microsoft.com/office/drawing/2014/main" id="{C8C4EC82-2CEC-AC44-9ECA-DDC67E5DE9F7}"/>
              </a:ext>
            </a:extLst>
          </p:cNvPr>
          <p:cNvPicPr>
            <a:picLocks noChangeAspect="1"/>
          </p:cNvPicPr>
          <p:nvPr/>
        </p:nvPicPr>
        <p:blipFill>
          <a:blip r:embed="rId3"/>
          <a:stretch>
            <a:fillRect/>
          </a:stretch>
        </p:blipFill>
        <p:spPr>
          <a:xfrm>
            <a:off x="4777316" y="1291915"/>
            <a:ext cx="6780700" cy="4271841"/>
          </a:xfrm>
          <a:prstGeom prst="rect">
            <a:avLst/>
          </a:prstGeom>
        </p:spPr>
      </p:pic>
    </p:spTree>
    <p:extLst>
      <p:ext uri="{BB962C8B-B14F-4D97-AF65-F5344CB8AC3E}">
        <p14:creationId xmlns:p14="http://schemas.microsoft.com/office/powerpoint/2010/main" val="219638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2426EE0-918B-0942-A04F-B02CCF8E53AC}"/>
              </a:ext>
            </a:extLst>
          </p:cNvPr>
          <p:cNvSpPr>
            <a:spLocks noGrp="1"/>
          </p:cNvSpPr>
          <p:nvPr>
            <p:ph type="title"/>
          </p:nvPr>
        </p:nvSpPr>
        <p:spPr>
          <a:xfrm>
            <a:off x="588263" y="457200"/>
            <a:ext cx="11018520" cy="553998"/>
          </a:xfrm>
        </p:spPr>
        <p:txBody>
          <a:bodyPr>
            <a:normAutofit fontScale="90000"/>
          </a:bodyPr>
          <a:lstStyle/>
          <a:p>
            <a:r>
              <a:rPr lang="en-US"/>
              <a:t>Tailwind Traders Application – Inventory System</a:t>
            </a:r>
          </a:p>
        </p:txBody>
      </p:sp>
      <p:sp>
        <p:nvSpPr>
          <p:cNvPr id="9" name="Text Placeholder 2">
            <a:extLst>
              <a:ext uri="{FF2B5EF4-FFF2-40B4-BE49-F238E27FC236}">
                <a16:creationId xmlns:a16="http://schemas.microsoft.com/office/drawing/2014/main" id="{BE397981-E8F6-0B42-9A36-C000800073B5}"/>
              </a:ext>
            </a:extLst>
          </p:cNvPr>
          <p:cNvSpPr>
            <a:spLocks noGrp="1"/>
          </p:cNvSpPr>
          <p:nvPr>
            <p:ph type="body" sz="quarter" idx="10"/>
          </p:nvPr>
        </p:nvSpPr>
        <p:spPr>
          <a:xfrm>
            <a:off x="586390" y="1434370"/>
            <a:ext cx="11018520" cy="2308324"/>
          </a:xfrm>
        </p:spPr>
        <p:txBody>
          <a:bodyPr/>
          <a:lstStyle/>
          <a:p>
            <a:endParaRPr lang="en-US"/>
          </a:p>
        </p:txBody>
      </p:sp>
      <p:pic>
        <p:nvPicPr>
          <p:cNvPr id="10" name="Picture 9" descr="A screenshot of a cell phone&#10;&#10;Description automatically generated">
            <a:hlinkClick r:id="rId3"/>
            <a:extLst>
              <a:ext uri="{FF2B5EF4-FFF2-40B4-BE49-F238E27FC236}">
                <a16:creationId xmlns:a16="http://schemas.microsoft.com/office/drawing/2014/main" id="{20E94215-E10E-0B47-B264-A5CB706A3684}"/>
              </a:ext>
            </a:extLst>
          </p:cNvPr>
          <p:cNvPicPr>
            <a:picLocks noChangeAspect="1"/>
          </p:cNvPicPr>
          <p:nvPr/>
        </p:nvPicPr>
        <p:blipFill>
          <a:blip r:embed="rId4"/>
          <a:stretch>
            <a:fillRect/>
          </a:stretch>
        </p:blipFill>
        <p:spPr>
          <a:xfrm>
            <a:off x="175085" y="1294429"/>
            <a:ext cx="11841829" cy="5344365"/>
          </a:xfrm>
          <a:prstGeom prst="rect">
            <a:avLst/>
          </a:prstGeom>
        </p:spPr>
      </p:pic>
    </p:spTree>
    <p:extLst>
      <p:ext uri="{BB962C8B-B14F-4D97-AF65-F5344CB8AC3E}">
        <p14:creationId xmlns:p14="http://schemas.microsoft.com/office/powerpoint/2010/main" val="342078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3"/>
            <a:extLst>
              <a:ext uri="{FF2B5EF4-FFF2-40B4-BE49-F238E27FC236}">
                <a16:creationId xmlns:a16="http://schemas.microsoft.com/office/drawing/2014/main" id="{FA16C8D2-6D5A-D140-89F5-0283E9F91C1B}"/>
              </a:ext>
            </a:extLst>
          </p:cNvPr>
          <p:cNvPicPr>
            <a:picLocks noChangeAspect="1"/>
          </p:cNvPicPr>
          <p:nvPr/>
        </p:nvPicPr>
        <p:blipFill>
          <a:blip r:embed="rId4"/>
          <a:stretch>
            <a:fillRect/>
          </a:stretch>
        </p:blipFill>
        <p:spPr>
          <a:xfrm>
            <a:off x="0" y="10377"/>
            <a:ext cx="12192000" cy="6837245"/>
          </a:xfrm>
          <a:prstGeom prst="rect">
            <a:avLst/>
          </a:prstGeom>
        </p:spPr>
      </p:pic>
    </p:spTree>
    <p:extLst>
      <p:ext uri="{BB962C8B-B14F-4D97-AF65-F5344CB8AC3E}">
        <p14:creationId xmlns:p14="http://schemas.microsoft.com/office/powerpoint/2010/main" val="379345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6">
            <a:extLst>
              <a:ext uri="{FF2B5EF4-FFF2-40B4-BE49-F238E27FC236}">
                <a16:creationId xmlns:a16="http://schemas.microsoft.com/office/drawing/2014/main" id="{F2426EE0-918B-0942-A04F-B02CCF8E53AC}"/>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2300" kern="1200" dirty="0">
                <a:solidFill>
                  <a:srgbClr val="FFFFFF"/>
                </a:solidFill>
                <a:latin typeface="+mj-lt"/>
                <a:ea typeface="+mj-ea"/>
                <a:cs typeface="+mj-cs"/>
              </a:rPr>
              <a:t>Tailwind Traders Inventory System Detail View</a:t>
            </a:r>
          </a:p>
        </p:txBody>
      </p:sp>
      <p:pic>
        <p:nvPicPr>
          <p:cNvPr id="2" name="Picture 1">
            <a:hlinkClick r:id="rId3"/>
            <a:extLst>
              <a:ext uri="{FF2B5EF4-FFF2-40B4-BE49-F238E27FC236}">
                <a16:creationId xmlns:a16="http://schemas.microsoft.com/office/drawing/2014/main" id="{90CE3E32-5E52-8048-B4FA-CEF6082E8160}"/>
              </a:ext>
            </a:extLst>
          </p:cNvPr>
          <p:cNvPicPr>
            <a:picLocks noChangeAspect="1"/>
          </p:cNvPicPr>
          <p:nvPr/>
        </p:nvPicPr>
        <p:blipFill>
          <a:blip r:embed="rId4"/>
          <a:stretch>
            <a:fillRect/>
          </a:stretch>
        </p:blipFill>
        <p:spPr>
          <a:xfrm>
            <a:off x="5274815" y="643466"/>
            <a:ext cx="5785702" cy="5568739"/>
          </a:xfrm>
          <a:prstGeom prst="rect">
            <a:avLst/>
          </a:prstGeom>
        </p:spPr>
      </p:pic>
    </p:spTree>
    <p:extLst>
      <p:ext uri="{BB962C8B-B14F-4D97-AF65-F5344CB8AC3E}">
        <p14:creationId xmlns:p14="http://schemas.microsoft.com/office/powerpoint/2010/main" val="33850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5D8E2470-1CEB-EC46-9000-91356A4859AC}"/>
              </a:ext>
            </a:extLst>
          </p:cNvPr>
          <p:cNvSpPr>
            <a:spLocks noGrp="1"/>
          </p:cNvSpPr>
          <p:nvPr>
            <p:ph type="title"/>
          </p:nvPr>
        </p:nvSpPr>
        <p:spPr>
          <a:xfrm>
            <a:off x="588263" y="457200"/>
            <a:ext cx="11018520" cy="553998"/>
          </a:xfrm>
        </p:spPr>
        <p:txBody>
          <a:bodyPr>
            <a:normAutofit fontScale="90000"/>
          </a:bodyPr>
          <a:lstStyle/>
          <a:p>
            <a:r>
              <a:rPr lang="en"/>
              <a:t>A Peek Inside Tailwind</a:t>
            </a:r>
            <a:endParaRPr lang="en-US"/>
          </a:p>
        </p:txBody>
      </p:sp>
      <p:sp>
        <p:nvSpPr>
          <p:cNvPr id="9" name="Text Placeholder 5">
            <a:extLst>
              <a:ext uri="{FF2B5EF4-FFF2-40B4-BE49-F238E27FC236}">
                <a16:creationId xmlns:a16="http://schemas.microsoft.com/office/drawing/2014/main" id="{E72D12C9-0DDF-4A45-9999-F7C15C89F13D}"/>
              </a:ext>
            </a:extLst>
          </p:cNvPr>
          <p:cNvSpPr>
            <a:spLocks noGrp="1"/>
          </p:cNvSpPr>
          <p:nvPr>
            <p:ph type="body" sz="quarter" idx="10"/>
          </p:nvPr>
        </p:nvSpPr>
        <p:spPr>
          <a:xfrm>
            <a:off x="588263" y="1545646"/>
            <a:ext cx="11018520" cy="3093154"/>
          </a:xfrm>
        </p:spPr>
        <p:txBody>
          <a:bodyPr/>
          <a:lstStyle/>
          <a:p>
            <a:pPr marL="533400" indent="-457200">
              <a:spcBef>
                <a:spcPts val="600"/>
              </a:spcBef>
              <a:buSzPts val="2400"/>
            </a:pPr>
            <a:r>
              <a:rPr lang="en-US"/>
              <a:t>App layer – 4 servers (NodeJS + React, .NET)</a:t>
            </a:r>
          </a:p>
          <a:p>
            <a:pPr marL="76200" indent="0">
              <a:spcBef>
                <a:spcPts val="600"/>
              </a:spcBef>
              <a:buSzPts val="2400"/>
              <a:buNone/>
            </a:pPr>
            <a:endParaRPr lang="en-US"/>
          </a:p>
          <a:p>
            <a:pPr marL="533400" indent="-457200">
              <a:spcBef>
                <a:spcPts val="0"/>
              </a:spcBef>
              <a:buSzPts val="2400"/>
            </a:pPr>
            <a:r>
              <a:rPr lang="en-US"/>
              <a:t>Data layer – 5 servers (MongoDB/SQL)</a:t>
            </a:r>
          </a:p>
          <a:p>
            <a:pPr marL="76200" indent="0">
              <a:spcBef>
                <a:spcPts val="0"/>
              </a:spcBef>
              <a:buSzPts val="2400"/>
              <a:buNone/>
            </a:pPr>
            <a:endParaRPr lang="en-US"/>
          </a:p>
          <a:p>
            <a:pPr marL="533400" indent="-457200">
              <a:spcBef>
                <a:spcPts val="0"/>
              </a:spcBef>
              <a:buSzPts val="2400"/>
            </a:pPr>
            <a:r>
              <a:rPr lang="en-US"/>
              <a:t>Backups, monitoring – min 2 servers (Nagios/</a:t>
            </a:r>
            <a:r>
              <a:rPr lang="en-US" err="1"/>
              <a:t>Bacula</a:t>
            </a:r>
            <a:r>
              <a:rPr lang="en-US"/>
              <a:t>)</a:t>
            </a:r>
          </a:p>
          <a:p>
            <a:pPr marL="76200" indent="0">
              <a:spcBef>
                <a:spcPts val="0"/>
              </a:spcBef>
              <a:buSzPts val="2400"/>
              <a:buNone/>
            </a:pPr>
            <a:endParaRPr lang="en-US"/>
          </a:p>
          <a:p>
            <a:pPr marL="533400" indent="-457200">
              <a:spcBef>
                <a:spcPts val="0"/>
              </a:spcBef>
              <a:buSzPts val="2400"/>
            </a:pPr>
            <a:r>
              <a:rPr lang="en-US"/>
              <a:t>Network gear</a:t>
            </a:r>
          </a:p>
        </p:txBody>
      </p:sp>
      <p:sp>
        <p:nvSpPr>
          <p:cNvPr id="10" name="TextBox 9">
            <a:extLst>
              <a:ext uri="{FF2B5EF4-FFF2-40B4-BE49-F238E27FC236}">
                <a16:creationId xmlns:a16="http://schemas.microsoft.com/office/drawing/2014/main" id="{711C1851-04CD-E942-BC0E-5575C89F4B17}"/>
              </a:ext>
            </a:extLst>
          </p:cNvPr>
          <p:cNvSpPr txBox="1"/>
          <p:nvPr/>
        </p:nvSpPr>
        <p:spPr>
          <a:xfrm>
            <a:off x="3544866" y="5173249"/>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pic>
        <p:nvPicPr>
          <p:cNvPr id="5" name="Picture 4" descr="A picture containing object&#10;&#10;Description automatically generated">
            <a:extLst>
              <a:ext uri="{FF2B5EF4-FFF2-40B4-BE49-F238E27FC236}">
                <a16:creationId xmlns:a16="http://schemas.microsoft.com/office/drawing/2014/main" id="{2BA664D6-8834-764D-83CE-B0902989FEC7}"/>
              </a:ext>
            </a:extLst>
          </p:cNvPr>
          <p:cNvPicPr>
            <a:picLocks noChangeAspect="1"/>
          </p:cNvPicPr>
          <p:nvPr/>
        </p:nvPicPr>
        <p:blipFill>
          <a:blip r:embed="rId3"/>
          <a:stretch>
            <a:fillRect/>
          </a:stretch>
        </p:blipFill>
        <p:spPr>
          <a:xfrm>
            <a:off x="8053710" y="315299"/>
            <a:ext cx="3796545" cy="1012412"/>
          </a:xfrm>
          <a:prstGeom prst="rect">
            <a:avLst/>
          </a:prstGeom>
        </p:spPr>
      </p:pic>
    </p:spTree>
    <p:extLst>
      <p:ext uri="{BB962C8B-B14F-4D97-AF65-F5344CB8AC3E}">
        <p14:creationId xmlns:p14="http://schemas.microsoft.com/office/powerpoint/2010/main" val="106947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0;p18">
            <a:extLst>
              <a:ext uri="{FF2B5EF4-FFF2-40B4-BE49-F238E27FC236}">
                <a16:creationId xmlns:a16="http://schemas.microsoft.com/office/drawing/2014/main" id="{316F10AA-E0ED-0E4F-BDC3-2DFFD9DD1791}"/>
              </a:ext>
            </a:extLst>
          </p:cNvPr>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Migration path</a:t>
            </a:r>
            <a:endParaRPr/>
          </a:p>
        </p:txBody>
      </p:sp>
      <p:sp>
        <p:nvSpPr>
          <p:cNvPr id="3" name="Google Shape;3871;p18">
            <a:extLst>
              <a:ext uri="{FF2B5EF4-FFF2-40B4-BE49-F238E27FC236}">
                <a16:creationId xmlns:a16="http://schemas.microsoft.com/office/drawing/2014/main" id="{1C8397C0-B3FD-BF45-8313-909F38D4CC87}"/>
              </a:ext>
            </a:extLst>
          </p:cNvPr>
          <p:cNvSpPr txBox="1">
            <a:spLocks/>
          </p:cNvSpPr>
          <p:nvPr/>
        </p:nvSpPr>
        <p:spPr>
          <a:xfrm>
            <a:off x="640231" y="1751135"/>
            <a:ext cx="10417338" cy="2671396"/>
          </a:xfrm>
          <a:prstGeom prst="rect">
            <a:avLst/>
          </a:prstGeom>
        </p:spPr>
        <p:txBody>
          <a:bodyPr spcFirstLastPara="1" wrap="square" lIns="91425" tIns="91425" rIns="91425" bIns="91425"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a:t>Move to elastic solution.</a:t>
            </a:r>
          </a:p>
          <a:p>
            <a:pPr marL="76200" indent="0">
              <a:spcBef>
                <a:spcPts val="600"/>
              </a:spcBef>
              <a:buSzPts val="2400"/>
              <a:buNone/>
            </a:pPr>
            <a:endParaRPr lang="en-US"/>
          </a:p>
          <a:p>
            <a:pPr marL="533400" indent="-457200">
              <a:spcBef>
                <a:spcPts val="0"/>
              </a:spcBef>
              <a:buSzPts val="2400"/>
            </a:pPr>
            <a:r>
              <a:rPr lang="en-US"/>
              <a:t>Reduce responsibility for team, offload to services.</a:t>
            </a:r>
          </a:p>
          <a:p>
            <a:pPr marL="76200" indent="0">
              <a:spcBef>
                <a:spcPts val="0"/>
              </a:spcBef>
              <a:buSzPts val="2400"/>
              <a:buNone/>
            </a:pPr>
            <a:endParaRPr lang="en-US"/>
          </a:p>
          <a:p>
            <a:pPr marL="533400" indent="-457200">
              <a:spcBef>
                <a:spcPts val="0"/>
              </a:spcBef>
              <a:buSzPts val="2400"/>
            </a:pPr>
            <a:r>
              <a:rPr lang="en-US"/>
              <a:t>Modernize for a more rapid deployment.</a:t>
            </a:r>
          </a:p>
          <a:p>
            <a:pPr marL="533400" indent="-457200">
              <a:spcBef>
                <a:spcPts val="0"/>
              </a:spcBef>
              <a:buSzPts val="2400"/>
            </a:pPr>
            <a:endParaRPr lang="en-US"/>
          </a:p>
        </p:txBody>
      </p:sp>
      <p:sp>
        <p:nvSpPr>
          <p:cNvPr id="4" name="Google Shape;3872;p18">
            <a:extLst>
              <a:ext uri="{FF2B5EF4-FFF2-40B4-BE49-F238E27FC236}">
                <a16:creationId xmlns:a16="http://schemas.microsoft.com/office/drawing/2014/main" id="{58469280-7701-1F4D-A6B3-D367F7FB6DE7}"/>
              </a:ext>
            </a:extLst>
          </p:cNvPr>
          <p:cNvSpPr txBox="1">
            <a:spLocks/>
          </p:cNvSpPr>
          <p:nvPr/>
        </p:nvSpPr>
        <p:spPr>
          <a:xfrm>
            <a:off x="91531" y="4720201"/>
            <a:ext cx="548700" cy="39360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pic>
        <p:nvPicPr>
          <p:cNvPr id="5" name="Picture 4" descr="A picture containing object&#10;&#10;Description automatically generated">
            <a:extLst>
              <a:ext uri="{FF2B5EF4-FFF2-40B4-BE49-F238E27FC236}">
                <a16:creationId xmlns:a16="http://schemas.microsoft.com/office/drawing/2014/main" id="{E6331AD5-4EC1-334C-8871-B8B92D8F4E24}"/>
              </a:ext>
            </a:extLst>
          </p:cNvPr>
          <p:cNvPicPr>
            <a:picLocks noChangeAspect="1"/>
          </p:cNvPicPr>
          <p:nvPr/>
        </p:nvPicPr>
        <p:blipFill>
          <a:blip r:embed="rId3"/>
          <a:stretch>
            <a:fillRect/>
          </a:stretch>
        </p:blipFill>
        <p:spPr>
          <a:xfrm>
            <a:off x="8053710" y="315299"/>
            <a:ext cx="3796545" cy="1012412"/>
          </a:xfrm>
          <a:prstGeom prst="rect">
            <a:avLst/>
          </a:prstGeom>
        </p:spPr>
      </p:pic>
    </p:spTree>
    <p:extLst>
      <p:ext uri="{BB962C8B-B14F-4D97-AF65-F5344CB8AC3E}">
        <p14:creationId xmlns:p14="http://schemas.microsoft.com/office/powerpoint/2010/main" val="199960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5AF72-E36B-4E2A-9360-2D6D6165CB36}"/>
              </a:ext>
            </a:extLst>
          </p:cNvPr>
          <p:cNvSpPr>
            <a:spLocks noGrp="1"/>
          </p:cNvSpPr>
          <p:nvPr>
            <p:ph type="title"/>
          </p:nvPr>
        </p:nvSpPr>
        <p:spPr>
          <a:xfrm>
            <a:off x="584200" y="2487315"/>
            <a:ext cx="4161981" cy="646331"/>
          </a:xfrm>
        </p:spPr>
        <p:txBody>
          <a:bodyPr/>
          <a:lstStyle/>
          <a:p>
            <a:r>
              <a:rPr lang="en-US" dirty="0"/>
              <a:t>A Bit of Planning First</a:t>
            </a:r>
          </a:p>
        </p:txBody>
      </p:sp>
      <p:sp>
        <p:nvSpPr>
          <p:cNvPr id="5" name="Text Placeholder 4">
            <a:extLst>
              <a:ext uri="{FF2B5EF4-FFF2-40B4-BE49-F238E27FC236}">
                <a16:creationId xmlns:a16="http://schemas.microsoft.com/office/drawing/2014/main" id="{4C2A1208-A3A6-4181-95BA-DEBF28527E70}"/>
              </a:ext>
            </a:extLst>
          </p:cNvPr>
          <p:cNvSpPr>
            <a:spLocks noGrp="1"/>
          </p:cNvSpPr>
          <p:nvPr>
            <p:ph type="body" sz="quarter" idx="10"/>
          </p:nvPr>
        </p:nvSpPr>
        <p:spPr>
          <a:xfrm>
            <a:off x="584200" y="3535541"/>
            <a:ext cx="4162425" cy="1161645"/>
          </a:xfrm>
        </p:spPr>
        <p:txBody>
          <a:bodyPr>
            <a:normAutofit/>
          </a:bodyPr>
          <a:lstStyle/>
          <a:p>
            <a:r>
              <a:rPr lang="en-US" sz="2400" dirty="0"/>
              <a:t>What choices do we need to make before migrating to the cloud?</a:t>
            </a:r>
          </a:p>
        </p:txBody>
      </p:sp>
      <p:pic>
        <p:nvPicPr>
          <p:cNvPr id="8" name="Picture Placeholder 7">
            <a:extLst>
              <a:ext uri="{FF2B5EF4-FFF2-40B4-BE49-F238E27FC236}">
                <a16:creationId xmlns:a16="http://schemas.microsoft.com/office/drawing/2014/main" id="{EF1CBCA9-64BF-43E5-B67F-47D9E5628BF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38" r="638"/>
          <a:stretch>
            <a:fillRect/>
          </a:stretch>
        </p:blipFill>
        <p:spPr/>
      </p:pic>
    </p:spTree>
    <p:extLst>
      <p:ext uri="{BB962C8B-B14F-4D97-AF65-F5344CB8AC3E}">
        <p14:creationId xmlns:p14="http://schemas.microsoft.com/office/powerpoint/2010/main" val="40264841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p:nvPr>
        </p:nvSpPr>
        <p:spPr/>
        <p:txBody>
          <a:bodyPr/>
          <a:lstStyle/>
          <a:p>
            <a:r>
              <a:rPr lang="en-US" dirty="0"/>
              <a:t>Cloud migration strategies </a:t>
            </a:r>
          </a:p>
        </p:txBody>
      </p:sp>
      <p:grpSp>
        <p:nvGrpSpPr>
          <p:cNvPr id="60" name="Group 59">
            <a:extLst>
              <a:ext uri="{FF2B5EF4-FFF2-40B4-BE49-F238E27FC236}">
                <a16:creationId xmlns:a16="http://schemas.microsoft.com/office/drawing/2014/main" id="{44F12F73-2F9D-451B-995D-88EDAA65C665}"/>
              </a:ext>
            </a:extLst>
          </p:cNvPr>
          <p:cNvGrpSpPr/>
          <p:nvPr/>
        </p:nvGrpSpPr>
        <p:grpSpPr>
          <a:xfrm>
            <a:off x="2395573" y="2589783"/>
            <a:ext cx="146912" cy="1024615"/>
            <a:chOff x="-526186" y="4559300"/>
            <a:chExt cx="146912" cy="1024615"/>
          </a:xfrm>
        </p:grpSpPr>
        <p:sp>
          <p:nvSpPr>
            <p:cNvPr id="67" name="Oval 66">
              <a:extLst>
                <a:ext uri="{FF2B5EF4-FFF2-40B4-BE49-F238E27FC236}">
                  <a16:creationId xmlns:a16="http://schemas.microsoft.com/office/drawing/2014/main" id="{110B2F2C-A302-4016-9025-19509AEEA18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9" name="Straight Connector 68">
              <a:extLst>
                <a:ext uri="{FF2B5EF4-FFF2-40B4-BE49-F238E27FC236}">
                  <a16:creationId xmlns:a16="http://schemas.microsoft.com/office/drawing/2014/main" id="{4F4C5D74-6A36-401D-907A-8E8AAB3E24E4}"/>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0" name="Group 69">
            <a:extLst>
              <a:ext uri="{FF2B5EF4-FFF2-40B4-BE49-F238E27FC236}">
                <a16:creationId xmlns:a16="http://schemas.microsoft.com/office/drawing/2014/main" id="{F805B9D4-D39C-43DA-BBA0-496A416332DB}"/>
              </a:ext>
            </a:extLst>
          </p:cNvPr>
          <p:cNvGrpSpPr/>
          <p:nvPr/>
        </p:nvGrpSpPr>
        <p:grpSpPr>
          <a:xfrm>
            <a:off x="5131113" y="2605940"/>
            <a:ext cx="146912" cy="1024615"/>
            <a:chOff x="-526186" y="4559300"/>
            <a:chExt cx="146912" cy="1024615"/>
          </a:xfrm>
        </p:grpSpPr>
        <p:sp>
          <p:nvSpPr>
            <p:cNvPr id="71" name="Oval 70">
              <a:extLst>
                <a:ext uri="{FF2B5EF4-FFF2-40B4-BE49-F238E27FC236}">
                  <a16:creationId xmlns:a16="http://schemas.microsoft.com/office/drawing/2014/main" id="{147C4211-C83E-4AE6-9773-6C9AD3A472FA}"/>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E3B1CD48-0101-4CA1-B11A-B8715B20CADA}"/>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3" name="Group 72">
            <a:extLst>
              <a:ext uri="{FF2B5EF4-FFF2-40B4-BE49-F238E27FC236}">
                <a16:creationId xmlns:a16="http://schemas.microsoft.com/office/drawing/2014/main" id="{F7DEB2CF-1ED4-41FF-B4DD-53545340C59E}"/>
              </a:ext>
            </a:extLst>
          </p:cNvPr>
          <p:cNvGrpSpPr/>
          <p:nvPr/>
        </p:nvGrpSpPr>
        <p:grpSpPr>
          <a:xfrm>
            <a:off x="7818473" y="2589783"/>
            <a:ext cx="146912" cy="1024615"/>
            <a:chOff x="-526186" y="4559300"/>
            <a:chExt cx="146912" cy="1024615"/>
          </a:xfrm>
        </p:grpSpPr>
        <p:sp>
          <p:nvSpPr>
            <p:cNvPr id="74" name="Oval 73">
              <a:extLst>
                <a:ext uri="{FF2B5EF4-FFF2-40B4-BE49-F238E27FC236}">
                  <a16:creationId xmlns:a16="http://schemas.microsoft.com/office/drawing/2014/main" id="{BAB9AC41-B4FB-4361-928A-348DF594065C}"/>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5" name="Straight Connector 74">
              <a:extLst>
                <a:ext uri="{FF2B5EF4-FFF2-40B4-BE49-F238E27FC236}">
                  <a16:creationId xmlns:a16="http://schemas.microsoft.com/office/drawing/2014/main" id="{965EC370-23F4-4210-9A3A-472B3963615C}"/>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6" name="Group 75">
            <a:extLst>
              <a:ext uri="{FF2B5EF4-FFF2-40B4-BE49-F238E27FC236}">
                <a16:creationId xmlns:a16="http://schemas.microsoft.com/office/drawing/2014/main" id="{F16B2663-37A8-4B14-996D-D1C710B07EEB}"/>
              </a:ext>
            </a:extLst>
          </p:cNvPr>
          <p:cNvGrpSpPr/>
          <p:nvPr/>
        </p:nvGrpSpPr>
        <p:grpSpPr>
          <a:xfrm>
            <a:off x="10561673" y="2589783"/>
            <a:ext cx="146912" cy="1024615"/>
            <a:chOff x="-526186" y="4559300"/>
            <a:chExt cx="146912" cy="1024615"/>
          </a:xfrm>
        </p:grpSpPr>
        <p:sp>
          <p:nvSpPr>
            <p:cNvPr id="77" name="Oval 76">
              <a:extLst>
                <a:ext uri="{FF2B5EF4-FFF2-40B4-BE49-F238E27FC236}">
                  <a16:creationId xmlns:a16="http://schemas.microsoft.com/office/drawing/2014/main" id="{E813975F-C673-4FF0-B254-7BF5E6738A2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846AB92D-EB91-4F9D-863A-0C75EA86CF93}"/>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sp>
        <p:nvSpPr>
          <p:cNvPr id="79" name="Rectangle 78">
            <a:extLst>
              <a:ext uri="{FF2B5EF4-FFF2-40B4-BE49-F238E27FC236}">
                <a16:creationId xmlns:a16="http://schemas.microsoft.com/office/drawing/2014/main" id="{EB8284DB-57E5-4FEE-9190-8FDFB1D4C9FF}"/>
              </a:ext>
            </a:extLst>
          </p:cNvPr>
          <p:cNvSpPr/>
          <p:nvPr/>
        </p:nvSpPr>
        <p:spPr bwMode="auto">
          <a:xfrm>
            <a:off x="326392" y="5404625"/>
            <a:ext cx="11455179" cy="1098549"/>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3C9207-A197-49FE-B57D-FC4C1F13960D}"/>
              </a:ext>
            </a:extLst>
          </p:cNvPr>
          <p:cNvSpPr/>
          <p:nvPr/>
        </p:nvSpPr>
        <p:spPr>
          <a:xfrm>
            <a:off x="1519958" y="3660401"/>
            <a:ext cx="231885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Redeploy as-is to cloud</a:t>
            </a:r>
          </a:p>
        </p:txBody>
      </p:sp>
      <p:sp>
        <p:nvSpPr>
          <p:cNvPr id="82" name="TextBox 81">
            <a:extLst>
              <a:ext uri="{FF2B5EF4-FFF2-40B4-BE49-F238E27FC236}">
                <a16:creationId xmlns:a16="http://schemas.microsoft.com/office/drawing/2014/main" id="{E61F9D0F-4DAB-4FC9-A04A-0D21D12BCE83}"/>
              </a:ext>
            </a:extLst>
          </p:cNvPr>
          <p:cNvSpPr txBox="1"/>
          <p:nvPr/>
        </p:nvSpPr>
        <p:spPr>
          <a:xfrm>
            <a:off x="1519958" y="4291132"/>
            <a:ext cx="2318857"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Capex</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Free up datacenter space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Quick cloud ROI</a:t>
            </a:r>
          </a:p>
        </p:txBody>
      </p:sp>
      <p:sp>
        <p:nvSpPr>
          <p:cNvPr id="83" name="Rectangle 82">
            <a:extLst>
              <a:ext uri="{FF2B5EF4-FFF2-40B4-BE49-F238E27FC236}">
                <a16:creationId xmlns:a16="http://schemas.microsoft.com/office/drawing/2014/main" id="{CEC3E686-8C95-407A-BF1C-2798C9DF1FF7}"/>
              </a:ext>
            </a:extLst>
          </p:cNvPr>
          <p:cNvSpPr/>
          <p:nvPr/>
        </p:nvSpPr>
        <p:spPr>
          <a:xfrm>
            <a:off x="1519959" y="5470288"/>
            <a:ext cx="231885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IaaS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8DA55A05-15D4-46BB-893D-7A3168761163}"/>
              </a:ext>
            </a:extLst>
          </p:cNvPr>
          <p:cNvSpPr/>
          <p:nvPr/>
        </p:nvSpPr>
        <p:spPr>
          <a:xfrm>
            <a:off x="4222989"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Minimally alter to take better advantage of cloud</a:t>
            </a:r>
          </a:p>
        </p:txBody>
      </p:sp>
      <p:sp>
        <p:nvSpPr>
          <p:cNvPr id="86" name="TextBox 85">
            <a:extLst>
              <a:ext uri="{FF2B5EF4-FFF2-40B4-BE49-F238E27FC236}">
                <a16:creationId xmlns:a16="http://schemas.microsoft.com/office/drawing/2014/main" id="{CF8CB972-DCE9-49E5-97D7-46D3D4EBB0D6}"/>
              </a:ext>
            </a:extLst>
          </p:cNvPr>
          <p:cNvSpPr txBox="1"/>
          <p:nvPr/>
        </p:nvSpPr>
        <p:spPr>
          <a:xfrm>
            <a:off x="4222989" y="42911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Faster, shorter, updates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Code portability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Greater cloud efficiency (resources, speed, cost)</a:t>
            </a:r>
          </a:p>
        </p:txBody>
      </p:sp>
      <p:sp>
        <p:nvSpPr>
          <p:cNvPr id="87" name="Rectangle 86">
            <a:extLst>
              <a:ext uri="{FF2B5EF4-FFF2-40B4-BE49-F238E27FC236}">
                <a16:creationId xmlns:a16="http://schemas.microsoft.com/office/drawing/2014/main" id="{4122C1E0-DF75-466B-9729-8C99318AE5FE}"/>
              </a:ext>
            </a:extLst>
          </p:cNvPr>
          <p:cNvSpPr/>
          <p:nvPr/>
        </p:nvSpPr>
        <p:spPr>
          <a:xfrm>
            <a:off x="4222989" y="5470288"/>
            <a:ext cx="231885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Containers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p:txBody>
      </p:sp>
      <p:sp>
        <p:nvSpPr>
          <p:cNvPr id="89" name="Rectangle 88">
            <a:extLst>
              <a:ext uri="{FF2B5EF4-FFF2-40B4-BE49-F238E27FC236}">
                <a16:creationId xmlns:a16="http://schemas.microsoft.com/office/drawing/2014/main" id="{3A236EF9-9BBC-4BD5-831B-B93A1CB89B11}"/>
              </a:ext>
            </a:extLst>
          </p:cNvPr>
          <p:cNvSpPr/>
          <p:nvPr/>
        </p:nvSpPr>
        <p:spPr>
          <a:xfrm>
            <a:off x="6926020"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30" normalizeH="0" baseline="0" noProof="0">
                <a:ln>
                  <a:noFill/>
                </a:ln>
                <a:solidFill>
                  <a:srgbClr val="0078D7"/>
                </a:solidFill>
                <a:effectLst/>
                <a:uLnTx/>
                <a:uFillTx/>
                <a:latin typeface="Segoe UI Semibold" charset="0"/>
                <a:ea typeface="+mn-ea"/>
                <a:cs typeface="Segoe UI Semibold" charset="0"/>
              </a:rPr>
              <a:t>Materially alter/decompose application to services</a:t>
            </a:r>
          </a:p>
        </p:txBody>
      </p:sp>
      <p:sp>
        <p:nvSpPr>
          <p:cNvPr id="90" name="TextBox 89">
            <a:extLst>
              <a:ext uri="{FF2B5EF4-FFF2-40B4-BE49-F238E27FC236}">
                <a16:creationId xmlns:a16="http://schemas.microsoft.com/office/drawing/2014/main" id="{5C723C01-18C2-4BC6-92D1-8A7D7F38F651}"/>
              </a:ext>
            </a:extLst>
          </p:cNvPr>
          <p:cNvSpPr txBox="1"/>
          <p:nvPr/>
        </p:nvSpPr>
        <p:spPr>
          <a:xfrm>
            <a:off x="6926020" y="42657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App scale and agility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Easier adoption of new cloud capabilities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Mix technology stacks</a:t>
            </a:r>
          </a:p>
        </p:txBody>
      </p:sp>
      <p:sp>
        <p:nvSpPr>
          <p:cNvPr id="91" name="Rectangle 90">
            <a:extLst>
              <a:ext uri="{FF2B5EF4-FFF2-40B4-BE49-F238E27FC236}">
                <a16:creationId xmlns:a16="http://schemas.microsoft.com/office/drawing/2014/main" id="{B5C710D7-56D0-4528-9DCD-D4A6EEB0F08A}"/>
              </a:ext>
            </a:extLst>
          </p:cNvPr>
          <p:cNvSpPr/>
          <p:nvPr/>
        </p:nvSpPr>
        <p:spPr>
          <a:xfrm>
            <a:off x="6926020" y="5470288"/>
            <a:ext cx="4969632"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Microservices</a:t>
            </a:r>
          </a:p>
        </p:txBody>
      </p:sp>
      <p:sp>
        <p:nvSpPr>
          <p:cNvPr id="92" name="Rectangle 91">
            <a:extLst>
              <a:ext uri="{FF2B5EF4-FFF2-40B4-BE49-F238E27FC236}">
                <a16:creationId xmlns:a16="http://schemas.microsoft.com/office/drawing/2014/main" id="{06142905-5F50-458E-967B-15337B9D6587}"/>
              </a:ext>
            </a:extLst>
          </p:cNvPr>
          <p:cNvSpPr/>
          <p:nvPr/>
        </p:nvSpPr>
        <p:spPr>
          <a:xfrm>
            <a:off x="9629052" y="3660401"/>
            <a:ext cx="22666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New code written with cloud native approach</a:t>
            </a:r>
          </a:p>
        </p:txBody>
      </p:sp>
      <p:sp>
        <p:nvSpPr>
          <p:cNvPr id="93" name="TextBox 92">
            <a:extLst>
              <a:ext uri="{FF2B5EF4-FFF2-40B4-BE49-F238E27FC236}">
                <a16:creationId xmlns:a16="http://schemas.microsoft.com/office/drawing/2014/main" id="{8B6A81E2-40D9-413F-80CA-D64E43FC7D72}"/>
              </a:ext>
            </a:extLst>
          </p:cNvPr>
          <p:cNvSpPr txBox="1"/>
          <p:nvPr/>
        </p:nvSpPr>
        <p:spPr>
          <a:xfrm>
            <a:off x="9629052" y="4291132"/>
            <a:ext cx="2285868"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Accelerate innovation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Build apps faster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operational cost </a:t>
            </a:r>
          </a:p>
        </p:txBody>
      </p:sp>
      <p:cxnSp>
        <p:nvCxnSpPr>
          <p:cNvPr id="94" name="Straight Connector 93">
            <a:extLst>
              <a:ext uri="{FF2B5EF4-FFF2-40B4-BE49-F238E27FC236}">
                <a16:creationId xmlns:a16="http://schemas.microsoft.com/office/drawing/2014/main" id="{503C81C1-09CF-4D2A-8C22-AD0BD69FC597}"/>
              </a:ext>
            </a:extLst>
          </p:cNvPr>
          <p:cNvCxnSpPr>
            <a:cxnSpLocks/>
          </p:cNvCxnSpPr>
          <p:nvPr/>
        </p:nvCxnSpPr>
        <p:spPr>
          <a:xfrm>
            <a:off x="338981" y="424257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5" name="Straight Connector 94">
            <a:extLst>
              <a:ext uri="{FF2B5EF4-FFF2-40B4-BE49-F238E27FC236}">
                <a16:creationId xmlns:a16="http://schemas.microsoft.com/office/drawing/2014/main" id="{C6383840-31D0-4D2D-A036-8D282A374936}"/>
              </a:ext>
            </a:extLst>
          </p:cNvPr>
          <p:cNvCxnSpPr>
            <a:cxnSpLocks/>
          </p:cNvCxnSpPr>
          <p:nvPr/>
        </p:nvCxnSpPr>
        <p:spPr>
          <a:xfrm>
            <a:off x="338981" y="540462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97" name="Rectangle 96">
            <a:extLst>
              <a:ext uri="{FF2B5EF4-FFF2-40B4-BE49-F238E27FC236}">
                <a16:creationId xmlns:a16="http://schemas.microsoft.com/office/drawing/2014/main" id="{3FBB9CB6-1CD4-488F-B5D6-5EDB9C753F18}"/>
              </a:ext>
            </a:extLst>
          </p:cNvPr>
          <p:cNvSpPr/>
          <p:nvPr/>
        </p:nvSpPr>
        <p:spPr>
          <a:xfrm>
            <a:off x="269240" y="3660401"/>
            <a:ext cx="1523782" cy="37012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Description</a:t>
            </a:r>
          </a:p>
        </p:txBody>
      </p:sp>
      <p:sp>
        <p:nvSpPr>
          <p:cNvPr id="98" name="Rectangle 97">
            <a:extLst>
              <a:ext uri="{FF2B5EF4-FFF2-40B4-BE49-F238E27FC236}">
                <a16:creationId xmlns:a16="http://schemas.microsoft.com/office/drawing/2014/main" id="{0ED21A83-E62B-4888-9B88-FC290779DE8A}"/>
              </a:ext>
            </a:extLst>
          </p:cNvPr>
          <p:cNvSpPr/>
          <p:nvPr/>
        </p:nvSpPr>
        <p:spPr>
          <a:xfrm>
            <a:off x="269240" y="4291132"/>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Drivers</a:t>
            </a:r>
          </a:p>
        </p:txBody>
      </p:sp>
      <p:sp>
        <p:nvSpPr>
          <p:cNvPr id="99" name="Rectangle 98">
            <a:extLst>
              <a:ext uri="{FF2B5EF4-FFF2-40B4-BE49-F238E27FC236}">
                <a16:creationId xmlns:a16="http://schemas.microsoft.com/office/drawing/2014/main" id="{2DA82EFC-6F91-41B0-8584-1282E26C0855}"/>
              </a:ext>
            </a:extLst>
          </p:cNvPr>
          <p:cNvSpPr/>
          <p:nvPr/>
        </p:nvSpPr>
        <p:spPr>
          <a:xfrm>
            <a:off x="269240" y="5470288"/>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Technologies</a:t>
            </a:r>
          </a:p>
        </p:txBody>
      </p:sp>
      <p:sp>
        <p:nvSpPr>
          <p:cNvPr id="101" name="building_5" title="Icon of tall buildings">
            <a:extLst>
              <a:ext uri="{FF2B5EF4-FFF2-40B4-BE49-F238E27FC236}">
                <a16:creationId xmlns:a16="http://schemas.microsoft.com/office/drawing/2014/main" id="{49436D73-7A52-4572-A6B0-30CFB4784758}"/>
              </a:ext>
            </a:extLst>
          </p:cNvPr>
          <p:cNvSpPr>
            <a:spLocks noChangeAspect="1" noEditPoints="1"/>
          </p:cNvSpPr>
          <p:nvPr/>
        </p:nvSpPr>
        <p:spPr bwMode="auto">
          <a:xfrm>
            <a:off x="532656" y="2119486"/>
            <a:ext cx="568301" cy="61722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arrow">
            <a:extLst>
              <a:ext uri="{FF2B5EF4-FFF2-40B4-BE49-F238E27FC236}">
                <a16:creationId xmlns:a16="http://schemas.microsoft.com/office/drawing/2014/main" id="{5F1B36EC-6E7B-471C-B70B-571966DD4745}"/>
              </a:ext>
            </a:extLst>
          </p:cNvPr>
          <p:cNvSpPr>
            <a:spLocks noChangeAspect="1" noEditPoints="1"/>
          </p:cNvSpPr>
          <p:nvPr/>
        </p:nvSpPr>
        <p:spPr bwMode="auto">
          <a:xfrm>
            <a:off x="1190398" y="2333898"/>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tx1"/>
          </a:solidFill>
          <a:ln w="19050" cap="sq">
            <a:solidFill>
              <a:srgbClr val="797979"/>
            </a:solidFill>
            <a:prstDash val="solid"/>
            <a:miter lim="800000"/>
            <a:headEnd/>
            <a:tailEnd/>
          </a:ln>
        </p:spPr>
        <p:txBody>
          <a:bodyPr vert="horz" wrap="square" lIns="91427" tIns="45713" rIns="91427" bIns="45713" numCol="1" anchor="t" anchorCtr="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Segoe UI" panose="020B0502040204020203" pitchFamily="34" charset="0"/>
            </a:endParaRPr>
          </a:p>
        </p:txBody>
      </p:sp>
      <p:sp>
        <p:nvSpPr>
          <p:cNvPr id="39" name="Rectangle 38">
            <a:extLst>
              <a:ext uri="{FF2B5EF4-FFF2-40B4-BE49-F238E27FC236}">
                <a16:creationId xmlns:a16="http://schemas.microsoft.com/office/drawing/2014/main" id="{CF5EBFFF-FD90-4C50-8A1B-47D49E06D29B}"/>
              </a:ext>
            </a:extLst>
          </p:cNvPr>
          <p:cNvSpPr/>
          <p:nvPr/>
        </p:nvSpPr>
        <p:spPr>
          <a:xfrm>
            <a:off x="1488055" y="1936771"/>
            <a:ext cx="2072505"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&amp; shift)</a:t>
            </a:r>
          </a:p>
        </p:txBody>
      </p:sp>
      <p:sp>
        <p:nvSpPr>
          <p:cNvPr id="40" name="Rectangle 39">
            <a:extLst>
              <a:ext uri="{FF2B5EF4-FFF2-40B4-BE49-F238E27FC236}">
                <a16:creationId xmlns:a16="http://schemas.microsoft.com/office/drawing/2014/main" id="{08F8400F-892B-47BF-AABB-DABD6C931C15}"/>
              </a:ext>
            </a:extLst>
          </p:cNvPr>
          <p:cNvSpPr/>
          <p:nvPr/>
        </p:nvSpPr>
        <p:spPr>
          <a:xfrm>
            <a:off x="4105381" y="1960811"/>
            <a:ext cx="2198377"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41" name="Rectangle 40">
            <a:extLst>
              <a:ext uri="{FF2B5EF4-FFF2-40B4-BE49-F238E27FC236}">
                <a16:creationId xmlns:a16="http://schemas.microsoft.com/office/drawing/2014/main" id="{14B52771-C469-4255-BA3A-163F78A10148}"/>
              </a:ext>
            </a:extLst>
          </p:cNvPr>
          <p:cNvSpPr/>
          <p:nvPr/>
        </p:nvSpPr>
        <p:spPr>
          <a:xfrm>
            <a:off x="6832235" y="1997708"/>
            <a:ext cx="2109803"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42" name="Rectangle 41">
            <a:extLst>
              <a:ext uri="{FF2B5EF4-FFF2-40B4-BE49-F238E27FC236}">
                <a16:creationId xmlns:a16="http://schemas.microsoft.com/office/drawing/2014/main" id="{1A9CA36B-342A-47D6-991E-F8283D50809E}"/>
              </a:ext>
            </a:extLst>
          </p:cNvPr>
          <p:cNvSpPr/>
          <p:nvPr/>
        </p:nvSpPr>
        <p:spPr>
          <a:xfrm>
            <a:off x="9494552" y="1992843"/>
            <a:ext cx="2109802"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43" name="tool">
            <a:extLst>
              <a:ext uri="{FF2B5EF4-FFF2-40B4-BE49-F238E27FC236}">
                <a16:creationId xmlns:a16="http://schemas.microsoft.com/office/drawing/2014/main" id="{E38CBC0A-97A8-4CE0-AAC0-673A10FA11E2}"/>
              </a:ext>
            </a:extLst>
          </p:cNvPr>
          <p:cNvSpPr>
            <a:spLocks noChangeAspect="1" noEditPoints="1"/>
          </p:cNvSpPr>
          <p:nvPr/>
        </p:nvSpPr>
        <p:spPr bwMode="auto">
          <a:xfrm>
            <a:off x="9678267" y="2246911"/>
            <a:ext cx="188286"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4" name="Freeform 96">
            <a:extLst>
              <a:ext uri="{FF2B5EF4-FFF2-40B4-BE49-F238E27FC236}">
                <a16:creationId xmlns:a16="http://schemas.microsoft.com/office/drawing/2014/main" id="{C684C98C-BBA9-4EFD-9B2A-AFEA2F481923}"/>
              </a:ext>
            </a:extLst>
          </p:cNvPr>
          <p:cNvSpPr>
            <a:spLocks noChangeAspect="1" noEditPoints="1"/>
          </p:cNvSpPr>
          <p:nvPr/>
        </p:nvSpPr>
        <p:spPr bwMode="auto">
          <a:xfrm>
            <a:off x="7002703" y="2251776"/>
            <a:ext cx="34558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5" name="network_3">
            <a:extLst>
              <a:ext uri="{FF2B5EF4-FFF2-40B4-BE49-F238E27FC236}">
                <a16:creationId xmlns:a16="http://schemas.microsoft.com/office/drawing/2014/main" id="{F143C411-48E5-44D1-AA79-59E4625D74CC}"/>
              </a:ext>
            </a:extLst>
          </p:cNvPr>
          <p:cNvSpPr>
            <a:spLocks noChangeAspect="1" noEditPoints="1"/>
          </p:cNvSpPr>
          <p:nvPr/>
        </p:nvSpPr>
        <p:spPr bwMode="auto">
          <a:xfrm>
            <a:off x="1681472" y="2190839"/>
            <a:ext cx="301214"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PageEdit_EFB8">
            <a:extLst>
              <a:ext uri="{FF2B5EF4-FFF2-40B4-BE49-F238E27FC236}">
                <a16:creationId xmlns:a16="http://schemas.microsoft.com/office/drawing/2014/main" id="{F8265E3F-594D-44B8-889F-ED17B394CD1D}"/>
              </a:ext>
            </a:extLst>
          </p:cNvPr>
          <p:cNvSpPr>
            <a:spLocks noChangeAspect="1" noEditPoints="1"/>
          </p:cNvSpPr>
          <p:nvPr/>
        </p:nvSpPr>
        <p:spPr bwMode="auto">
          <a:xfrm>
            <a:off x="4303624" y="2214879"/>
            <a:ext cx="28191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509030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endParaRPr lang="en-US" sz="4902" spc="-49" dirty="0">
              <a:solidFill>
                <a:srgbClr val="0078D3"/>
              </a:solidFill>
              <a:latin typeface="Segoe UI Semibold"/>
            </a:endParaRPr>
          </a:p>
          <a:p>
            <a:pPr defTabSz="914367"/>
            <a:r>
              <a:rPr lang="en-US" sz="4902" spc="-49" dirty="0">
                <a:solidFill>
                  <a:srgbClr val="50E6FF"/>
                </a:solidFill>
                <a:latin typeface="Segoe UI Semibold"/>
              </a:rPr>
              <a:t>Introduction to Cloud Applications and Azure</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030;p35">
            <a:extLst>
              <a:ext uri="{FF2B5EF4-FFF2-40B4-BE49-F238E27FC236}">
                <a16:creationId xmlns:a16="http://schemas.microsoft.com/office/drawing/2014/main" id="{D1BCF4AD-6E1D-D147-B2E9-9F7013C27698}"/>
              </a:ext>
            </a:extLst>
          </p:cNvPr>
          <p:cNvSpPr/>
          <p:nvPr/>
        </p:nvSpPr>
        <p:spPr>
          <a:xfrm>
            <a:off x="4220308" y="1169377"/>
            <a:ext cx="7447669" cy="499342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31;p35">
            <a:extLst>
              <a:ext uri="{FF2B5EF4-FFF2-40B4-BE49-F238E27FC236}">
                <a16:creationId xmlns:a16="http://schemas.microsoft.com/office/drawing/2014/main" id="{73BB6EF2-CB3E-644C-8361-4630CB461B98}"/>
              </a:ext>
            </a:extLst>
          </p:cNvPr>
          <p:cNvSpPr/>
          <p:nvPr/>
        </p:nvSpPr>
        <p:spPr>
          <a:xfrm>
            <a:off x="9901727" y="4405145"/>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9" name="Google Shape;4032;p35">
            <a:extLst>
              <a:ext uri="{FF2B5EF4-FFF2-40B4-BE49-F238E27FC236}">
                <a16:creationId xmlns:a16="http://schemas.microsoft.com/office/drawing/2014/main" id="{5933FDA9-0D80-C146-8F14-FF4A2D044D1E}"/>
              </a:ext>
            </a:extLst>
          </p:cNvPr>
          <p:cNvSpPr txBox="1">
            <a:spLocks/>
          </p:cNvSpPr>
          <p:nvPr/>
        </p:nvSpPr>
        <p:spPr>
          <a:xfrm>
            <a:off x="467267" y="899808"/>
            <a:ext cx="3310238" cy="6099243"/>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Wingdings" panose="05000000000000000000" pitchFamily="2" charset="2"/>
              <a:buNone/>
            </a:pPr>
            <a:r>
              <a:rPr lang="en-US" sz="1800" dirty="0"/>
              <a:t>Microsoft Azure provides VMs with popular OS images ready for you to deploy immediately.</a:t>
            </a:r>
          </a:p>
          <a:p>
            <a:pPr marL="0" indent="0">
              <a:spcBef>
                <a:spcPts val="600"/>
              </a:spcBef>
              <a:buFont typeface="Wingdings" panose="05000000000000000000" pitchFamily="2" charset="2"/>
              <a:buNone/>
            </a:pPr>
            <a:endParaRPr lang="en-US" sz="1800" dirty="0"/>
          </a:p>
          <a:p>
            <a:pPr marL="533400" indent="-457200">
              <a:spcBef>
                <a:spcPts val="600"/>
              </a:spcBef>
              <a:buSzPts val="2400"/>
            </a:pPr>
            <a:r>
              <a:rPr lang="en-US" sz="1800" dirty="0"/>
              <a:t>No gear?  Works for me!</a:t>
            </a:r>
          </a:p>
          <a:p>
            <a:pPr marL="76200" indent="0">
              <a:spcBef>
                <a:spcPts val="600"/>
              </a:spcBef>
              <a:buSzPts val="2400"/>
              <a:buNone/>
            </a:pPr>
            <a:endParaRPr lang="en-US" sz="1800" dirty="0"/>
          </a:p>
          <a:p>
            <a:pPr marL="533400" indent="-457200">
              <a:spcBef>
                <a:spcPts val="600"/>
              </a:spcBef>
              <a:buSzPts val="2400"/>
            </a:pPr>
            <a:r>
              <a:rPr lang="en-US" sz="1800" dirty="0"/>
              <a:t>Add and remove resources as you need.</a:t>
            </a:r>
          </a:p>
          <a:p>
            <a:pPr marL="76200" indent="0">
              <a:spcBef>
                <a:spcPts val="600"/>
              </a:spcBef>
              <a:buSzPts val="2400"/>
              <a:buNone/>
            </a:pPr>
            <a:endParaRPr lang="en-US" sz="1800" dirty="0"/>
          </a:p>
          <a:p>
            <a:pPr marL="533400" indent="-457200">
              <a:spcBef>
                <a:spcPts val="0"/>
              </a:spcBef>
              <a:buSzPts val="2400"/>
            </a:pPr>
            <a:r>
              <a:rPr lang="en-US" sz="1800" dirty="0"/>
              <a:t>Easy to manage networks.</a:t>
            </a:r>
          </a:p>
          <a:p>
            <a:pPr marL="76200" indent="0">
              <a:spcBef>
                <a:spcPts val="0"/>
              </a:spcBef>
              <a:buSzPts val="2400"/>
              <a:buNone/>
            </a:pPr>
            <a:endParaRPr lang="en-US" sz="1800" dirty="0"/>
          </a:p>
          <a:p>
            <a:pPr marL="533400" indent="-457200">
              <a:spcBef>
                <a:spcPts val="0"/>
              </a:spcBef>
              <a:buSzPts val="2400"/>
            </a:pPr>
            <a:r>
              <a:rPr lang="en-US" sz="1800" dirty="0"/>
              <a:t>Run what you need, Operating System, processes, etc.</a:t>
            </a:r>
          </a:p>
          <a:p>
            <a:pPr marL="76200" indent="0">
              <a:spcBef>
                <a:spcPts val="0"/>
              </a:spcBef>
              <a:buSzPts val="2400"/>
              <a:buNone/>
            </a:pPr>
            <a:endParaRPr lang="en-US" sz="1800" dirty="0"/>
          </a:p>
          <a:p>
            <a:pPr marL="533400" indent="-457200">
              <a:spcBef>
                <a:spcPts val="0"/>
              </a:spcBef>
              <a:buSzPts val="2400"/>
            </a:pPr>
            <a:r>
              <a:rPr lang="en-US" sz="1800" dirty="0"/>
              <a:t>Security, RBAC, Monitoring ready to be configured all out of the box</a:t>
            </a:r>
          </a:p>
          <a:p>
            <a:pPr marL="0" indent="0">
              <a:spcBef>
                <a:spcPts val="600"/>
              </a:spcBef>
              <a:buFont typeface="Wingdings" panose="05000000000000000000" pitchFamily="2" charset="2"/>
              <a:buNone/>
            </a:pPr>
            <a:endParaRPr lang="en-US" sz="1800" dirty="0"/>
          </a:p>
        </p:txBody>
      </p:sp>
      <p:sp>
        <p:nvSpPr>
          <p:cNvPr id="10" name="Google Shape;4033;p35">
            <a:extLst>
              <a:ext uri="{FF2B5EF4-FFF2-40B4-BE49-F238E27FC236}">
                <a16:creationId xmlns:a16="http://schemas.microsoft.com/office/drawing/2014/main" id="{CDC52DB5-6A66-774B-B9DB-DBA4311A94F6}"/>
              </a:ext>
            </a:extLst>
          </p:cNvPr>
          <p:cNvSpPr txBox="1">
            <a:spLocks/>
          </p:cNvSpPr>
          <p:nvPr/>
        </p:nvSpPr>
        <p:spPr>
          <a:xfrm>
            <a:off x="2233481" y="5359028"/>
            <a:ext cx="548700" cy="39360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pic>
        <p:nvPicPr>
          <p:cNvPr id="3" name="Picture 2">
            <a:extLst>
              <a:ext uri="{FF2B5EF4-FFF2-40B4-BE49-F238E27FC236}">
                <a16:creationId xmlns:a16="http://schemas.microsoft.com/office/drawing/2014/main" id="{6B86442C-3A50-4E45-B053-FA0CBEC9D820}"/>
              </a:ext>
            </a:extLst>
          </p:cNvPr>
          <p:cNvPicPr>
            <a:picLocks noChangeAspect="1"/>
          </p:cNvPicPr>
          <p:nvPr/>
        </p:nvPicPr>
        <p:blipFill>
          <a:blip r:embed="rId3"/>
          <a:stretch>
            <a:fillRect/>
          </a:stretch>
        </p:blipFill>
        <p:spPr>
          <a:xfrm>
            <a:off x="6534905" y="1790147"/>
            <a:ext cx="2732325" cy="2732325"/>
          </a:xfrm>
          <a:prstGeom prst="rect">
            <a:avLst/>
          </a:prstGeom>
        </p:spPr>
      </p:pic>
      <p:sp>
        <p:nvSpPr>
          <p:cNvPr id="4" name="TextBox 3">
            <a:extLst>
              <a:ext uri="{FF2B5EF4-FFF2-40B4-BE49-F238E27FC236}">
                <a16:creationId xmlns:a16="http://schemas.microsoft.com/office/drawing/2014/main" id="{75B73A83-4104-774C-8538-C29FF6747646}"/>
              </a:ext>
            </a:extLst>
          </p:cNvPr>
          <p:cNvSpPr txBox="1"/>
          <p:nvPr/>
        </p:nvSpPr>
        <p:spPr>
          <a:xfrm>
            <a:off x="7420511" y="4461125"/>
            <a:ext cx="1047262" cy="492443"/>
          </a:xfrm>
          <a:prstGeom prst="rect">
            <a:avLst/>
          </a:prstGeom>
          <a:noFill/>
        </p:spPr>
        <p:txBody>
          <a:bodyPr wrap="square" lIns="0" tIns="0" rIns="0" bIns="0" rtlCol="0">
            <a:spAutoFit/>
          </a:bodyPr>
          <a:lstStyle/>
          <a:p>
            <a:pPr algn="ctr"/>
            <a:r>
              <a:rPr lang="en-US" sz="3200">
                <a:solidFill>
                  <a:srgbClr val="0079D6"/>
                </a:solidFill>
              </a:rPr>
              <a:t>VM</a:t>
            </a:r>
          </a:p>
        </p:txBody>
      </p:sp>
      <p:sp>
        <p:nvSpPr>
          <p:cNvPr id="2" name="TextBox 1">
            <a:extLst>
              <a:ext uri="{FF2B5EF4-FFF2-40B4-BE49-F238E27FC236}">
                <a16:creationId xmlns:a16="http://schemas.microsoft.com/office/drawing/2014/main" id="{CE54B7E5-512D-C44C-BD58-AAD74C86B9DE}"/>
              </a:ext>
            </a:extLst>
          </p:cNvPr>
          <p:cNvSpPr txBox="1"/>
          <p:nvPr/>
        </p:nvSpPr>
        <p:spPr>
          <a:xfrm>
            <a:off x="414545" y="125545"/>
            <a:ext cx="6725919" cy="1354217"/>
          </a:xfrm>
          <a:prstGeom prst="rect">
            <a:avLst/>
          </a:prstGeom>
          <a:noFill/>
        </p:spPr>
        <p:txBody>
          <a:bodyPr wrap="square" lIns="0" tIns="0" rIns="0" bIns="0" rtlCol="0">
            <a:spAutoFit/>
          </a:bodyPr>
          <a:lstStyle/>
          <a:p>
            <a:r>
              <a:rPr lang="en-US" sz="4400" dirty="0">
                <a:solidFill>
                  <a:srgbClr val="4C4C4C"/>
                </a:solidFill>
                <a:ea typeface="Dosis Light"/>
                <a:cs typeface="Dosis Light"/>
                <a:sym typeface="Dosis Light"/>
              </a:rPr>
              <a:t>Virtual Machines</a:t>
            </a:r>
          </a:p>
          <a:p>
            <a:pPr algn="l"/>
            <a:endParaRPr lang="en-US" sz="4400" dirty="0">
              <a:solidFill>
                <a:srgbClr val="4C4C4C"/>
              </a:solidFill>
            </a:endParaRPr>
          </a:p>
        </p:txBody>
      </p:sp>
    </p:spTree>
    <p:extLst>
      <p:ext uri="{BB962C8B-B14F-4D97-AF65-F5344CB8AC3E}">
        <p14:creationId xmlns:p14="http://schemas.microsoft.com/office/powerpoint/2010/main" val="31067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CF8123AA-4D95-ED42-86F3-9AEC9504F2FA}"/>
              </a:ext>
            </a:extLst>
          </p:cNvPr>
          <p:cNvSpPr/>
          <p:nvPr/>
        </p:nvSpPr>
        <p:spPr>
          <a:xfrm>
            <a:off x="4476347" y="910608"/>
            <a:ext cx="7321250" cy="5699677"/>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39D42227-273F-FD42-8EC7-EFD8634A3CC7}"/>
              </a:ext>
            </a:extLst>
          </p:cNvPr>
          <p:cNvSpPr/>
          <p:nvPr/>
        </p:nvSpPr>
        <p:spPr>
          <a:xfrm>
            <a:off x="4602502" y="910608"/>
            <a:ext cx="6708517" cy="42837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1AB44E1B-D623-464E-95BD-BD7CD8CD09B7}"/>
              </a:ext>
            </a:extLst>
          </p:cNvPr>
          <p:cNvSpPr txBox="1">
            <a:spLocks/>
          </p:cNvSpPr>
          <p:nvPr/>
        </p:nvSpPr>
        <p:spPr>
          <a:xfrm>
            <a:off x="154257" y="852163"/>
            <a:ext cx="4064631" cy="5437364"/>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Wingdings" panose="05000000000000000000" pitchFamily="2" charset="2"/>
              <a:buNone/>
            </a:pPr>
            <a:r>
              <a:rPr lang="en-US" sz="1800" dirty="0">
                <a:latin typeface="+mj-lt"/>
              </a:rPr>
              <a:t>Use these fully managed platforms for apps.  Runtimes for .NET, Node.js, PHP, Java, Python and more.</a:t>
            </a:r>
          </a:p>
          <a:p>
            <a:pPr marL="0" indent="0">
              <a:spcBef>
                <a:spcPts val="600"/>
              </a:spcBef>
              <a:buFont typeface="Wingdings" panose="05000000000000000000" pitchFamily="2" charset="2"/>
              <a:buNone/>
            </a:pPr>
            <a:endParaRPr lang="en-US" sz="1800" dirty="0">
              <a:latin typeface="+mj-lt"/>
            </a:endParaRPr>
          </a:p>
          <a:p>
            <a:pPr marL="533400" indent="-457200">
              <a:spcBef>
                <a:spcPts val="600"/>
              </a:spcBef>
              <a:buSzPts val="2400"/>
            </a:pPr>
            <a:r>
              <a:rPr lang="en-US" sz="1800" dirty="0"/>
              <a:t>Less maintenance. No OS, no patching. </a:t>
            </a:r>
          </a:p>
          <a:p>
            <a:pPr marL="533400" indent="-457200">
              <a:spcBef>
                <a:spcPts val="600"/>
              </a:spcBef>
              <a:buSzPts val="2400"/>
            </a:pPr>
            <a:r>
              <a:rPr lang="en-US" sz="1800" dirty="0"/>
              <a:t>Deploy containers for applications.</a:t>
            </a:r>
          </a:p>
          <a:p>
            <a:pPr marL="76200" indent="0">
              <a:spcBef>
                <a:spcPts val="600"/>
              </a:spcBef>
              <a:buSzPts val="2400"/>
              <a:buNone/>
            </a:pPr>
            <a:endParaRPr lang="en-US" sz="1800" dirty="0"/>
          </a:p>
          <a:p>
            <a:pPr marL="533400" indent="-457200">
              <a:spcBef>
                <a:spcPts val="0"/>
              </a:spcBef>
              <a:buSzPts val="2400"/>
            </a:pPr>
            <a:r>
              <a:rPr lang="en-US" sz="1800" dirty="0"/>
              <a:t>Improved scale and integration with CI/CD tools.</a:t>
            </a:r>
          </a:p>
          <a:p>
            <a:pPr marL="76200" indent="0">
              <a:spcBef>
                <a:spcPts val="0"/>
              </a:spcBef>
              <a:buSzPts val="2400"/>
              <a:buNone/>
            </a:pPr>
            <a:endParaRPr lang="en-US" sz="1800" dirty="0"/>
          </a:p>
          <a:p>
            <a:pPr marL="533400" indent="-457200">
              <a:spcBef>
                <a:spcPts val="0"/>
              </a:spcBef>
              <a:buSzPts val="2400"/>
            </a:pPr>
            <a:r>
              <a:rPr lang="en-US" sz="1800" dirty="0"/>
              <a:t>Defaults that help improve reliability and security.</a:t>
            </a:r>
          </a:p>
          <a:p>
            <a:pPr marL="76200" indent="0">
              <a:spcBef>
                <a:spcPts val="0"/>
              </a:spcBef>
              <a:buSzPts val="2400"/>
              <a:buNone/>
            </a:pPr>
            <a:endParaRPr lang="en-US" sz="1800" dirty="0"/>
          </a:p>
          <a:p>
            <a:pPr marL="533400" indent="-457200">
              <a:spcBef>
                <a:spcPts val="0"/>
              </a:spcBef>
              <a:buSzPts val="2400"/>
            </a:pPr>
            <a:r>
              <a:rPr lang="en-US" sz="1800" dirty="0"/>
              <a:t>Manage CORS, SSL, DNS and more.</a:t>
            </a:r>
          </a:p>
          <a:p>
            <a:pPr marL="0" indent="0">
              <a:spcBef>
                <a:spcPts val="600"/>
              </a:spcBef>
              <a:buFont typeface="Wingdings" panose="05000000000000000000" pitchFamily="2" charset="2"/>
              <a:buNone/>
            </a:pPr>
            <a:endParaRPr lang="en-US" sz="1800" dirty="0">
              <a:latin typeface="+mj-lt"/>
            </a:endParaRPr>
          </a:p>
        </p:txBody>
      </p:sp>
      <p:sp>
        <p:nvSpPr>
          <p:cNvPr id="5" name="Google Shape;4033;p35">
            <a:extLst>
              <a:ext uri="{FF2B5EF4-FFF2-40B4-BE49-F238E27FC236}">
                <a16:creationId xmlns:a16="http://schemas.microsoft.com/office/drawing/2014/main" id="{D972218B-7EC9-3E49-AE56-AE03017263B0}"/>
              </a:ext>
            </a:extLst>
          </p:cNvPr>
          <p:cNvSpPr txBox="1">
            <a:spLocks/>
          </p:cNvSpPr>
          <p:nvPr/>
        </p:nvSpPr>
        <p:spPr>
          <a:xfrm>
            <a:off x="1494445" y="4118952"/>
            <a:ext cx="956467" cy="686104"/>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sp>
        <p:nvSpPr>
          <p:cNvPr id="6" name="TextBox 5">
            <a:extLst>
              <a:ext uri="{FF2B5EF4-FFF2-40B4-BE49-F238E27FC236}">
                <a16:creationId xmlns:a16="http://schemas.microsoft.com/office/drawing/2014/main" id="{EBFD8BCA-B494-9147-9A9E-48C791D8586B}"/>
              </a:ext>
            </a:extLst>
          </p:cNvPr>
          <p:cNvSpPr txBox="1"/>
          <p:nvPr/>
        </p:nvSpPr>
        <p:spPr>
          <a:xfrm>
            <a:off x="6231529" y="1949322"/>
            <a:ext cx="350820" cy="584495"/>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BB84B1ED-852F-AA44-B658-F842393D231E}"/>
              </a:ext>
            </a:extLst>
          </p:cNvPr>
          <p:cNvSpPr txBox="1"/>
          <p:nvPr/>
        </p:nvSpPr>
        <p:spPr>
          <a:xfrm>
            <a:off x="5582049" y="2086055"/>
            <a:ext cx="350820" cy="584495"/>
          </a:xfrm>
          <a:prstGeom prst="rect">
            <a:avLst/>
          </a:prstGeom>
          <a:noFill/>
        </p:spPr>
        <p:txBody>
          <a:bodyPr wrap="square" rtlCol="0">
            <a:spAutoFit/>
          </a:bodyPr>
          <a:lstStyle/>
          <a:p>
            <a:endParaRPr lang="en-US"/>
          </a:p>
        </p:txBody>
      </p:sp>
      <p:pic>
        <p:nvPicPr>
          <p:cNvPr id="8" name="Graphic 7">
            <a:extLst>
              <a:ext uri="{FF2B5EF4-FFF2-40B4-BE49-F238E27FC236}">
                <a16:creationId xmlns:a16="http://schemas.microsoft.com/office/drawing/2014/main" id="{7CF6C719-4D14-FB42-8C97-5A8C989BAB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4117" y="1495816"/>
            <a:ext cx="4686997" cy="3545815"/>
          </a:xfrm>
          <a:prstGeom prst="rect">
            <a:avLst/>
          </a:prstGeom>
        </p:spPr>
      </p:pic>
      <p:sp>
        <p:nvSpPr>
          <p:cNvPr id="9" name="TextBox 8">
            <a:extLst>
              <a:ext uri="{FF2B5EF4-FFF2-40B4-BE49-F238E27FC236}">
                <a16:creationId xmlns:a16="http://schemas.microsoft.com/office/drawing/2014/main" id="{9C2746C9-4EBE-F241-B1D8-2C4BCF61ECCC}"/>
              </a:ext>
            </a:extLst>
          </p:cNvPr>
          <p:cNvSpPr txBox="1"/>
          <p:nvPr/>
        </p:nvSpPr>
        <p:spPr>
          <a:xfrm>
            <a:off x="251471" y="130493"/>
            <a:ext cx="6155468" cy="1231106"/>
          </a:xfrm>
          <a:prstGeom prst="rect">
            <a:avLst/>
          </a:prstGeom>
          <a:noFill/>
        </p:spPr>
        <p:txBody>
          <a:bodyPr wrap="none" lIns="0" tIns="0" rIns="0" bIns="0" rtlCol="0">
            <a:spAutoFit/>
          </a:bodyPr>
          <a:lstStyle/>
          <a:p>
            <a:r>
              <a:rPr lang="en-US" sz="4000" dirty="0">
                <a:solidFill>
                  <a:srgbClr val="4C4C4C"/>
                </a:solidFill>
                <a:ea typeface="Dosis Light"/>
                <a:cs typeface="Dosis Light"/>
                <a:sym typeface="Dosis Light"/>
              </a:rPr>
              <a:t>App Service, Cloud Functions</a:t>
            </a:r>
          </a:p>
          <a:p>
            <a:pPr algn="l"/>
            <a:endParaRPr lang="en-US" sz="4000" dirty="0">
              <a:solidFill>
                <a:srgbClr val="00188F"/>
              </a:solidFill>
            </a:endParaRPr>
          </a:p>
        </p:txBody>
      </p:sp>
    </p:spTree>
    <p:extLst>
      <p:ext uri="{BB962C8B-B14F-4D97-AF65-F5344CB8AC3E}">
        <p14:creationId xmlns:p14="http://schemas.microsoft.com/office/powerpoint/2010/main" val="221431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9FBEB21B-BFB2-E34D-AA24-83FE367C57F9}"/>
              </a:ext>
            </a:extLst>
          </p:cNvPr>
          <p:cNvSpPr/>
          <p:nvPr/>
        </p:nvSpPr>
        <p:spPr>
          <a:xfrm>
            <a:off x="4954152" y="921378"/>
            <a:ext cx="6716537" cy="522890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F323AB40-D94D-AF47-A530-F9C1E90D259A}"/>
              </a:ext>
            </a:extLst>
          </p:cNvPr>
          <p:cNvSpPr/>
          <p:nvPr/>
        </p:nvSpPr>
        <p:spPr>
          <a:xfrm>
            <a:off x="5115476" y="1080759"/>
            <a:ext cx="6154413" cy="392993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5A352B24-6300-8942-83DE-AFD1A92B8C07}"/>
              </a:ext>
            </a:extLst>
          </p:cNvPr>
          <p:cNvSpPr txBox="1">
            <a:spLocks/>
          </p:cNvSpPr>
          <p:nvPr/>
        </p:nvSpPr>
        <p:spPr>
          <a:xfrm>
            <a:off x="172802" y="967623"/>
            <a:ext cx="4787115" cy="3503551"/>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sz="1800" dirty="0"/>
              <a:t>Less maintenance. No OS, no patching. </a:t>
            </a:r>
          </a:p>
          <a:p>
            <a:pPr marL="76200" indent="0">
              <a:spcBef>
                <a:spcPts val="600"/>
              </a:spcBef>
              <a:buSzPts val="2400"/>
              <a:buNone/>
            </a:pPr>
            <a:endParaRPr lang="en-US" sz="1800" dirty="0"/>
          </a:p>
          <a:p>
            <a:pPr marL="533400" indent="-457200">
              <a:spcBef>
                <a:spcPts val="600"/>
              </a:spcBef>
              <a:buSzPts val="2400"/>
            </a:pPr>
            <a:r>
              <a:rPr lang="en-US" sz="1800" dirty="0"/>
              <a:t>Multiple options for different  workloads (SQL, NoSQL, Document, Graph)</a:t>
            </a:r>
          </a:p>
          <a:p>
            <a:pPr marL="76200" indent="0">
              <a:spcBef>
                <a:spcPts val="600"/>
              </a:spcBef>
              <a:buSzPts val="2400"/>
              <a:buNone/>
            </a:pPr>
            <a:endParaRPr lang="en-US" sz="1800" dirty="0"/>
          </a:p>
          <a:p>
            <a:pPr marL="533400" indent="-457200">
              <a:spcBef>
                <a:spcPts val="600"/>
              </a:spcBef>
              <a:buSzPts val="2400"/>
            </a:pPr>
            <a:r>
              <a:rPr lang="en-US" sz="1800" dirty="0"/>
              <a:t>Multiple APIs based on your app requirements.</a:t>
            </a:r>
          </a:p>
          <a:p>
            <a:pPr marL="76200" indent="0">
              <a:spcBef>
                <a:spcPts val="600"/>
              </a:spcBef>
              <a:buSzPts val="2400"/>
              <a:buNone/>
            </a:pPr>
            <a:endParaRPr lang="en-US" sz="1800" dirty="0"/>
          </a:p>
          <a:p>
            <a:pPr marL="533400" indent="-457200">
              <a:spcBef>
                <a:spcPts val="600"/>
              </a:spcBef>
              <a:buSzPts val="2400"/>
            </a:pPr>
            <a:r>
              <a:rPr lang="en-US" sz="1800" dirty="0"/>
              <a:t>Ops tasks are managed. (Backups, Monitoring, Scale)</a:t>
            </a:r>
          </a:p>
        </p:txBody>
      </p:sp>
      <p:sp>
        <p:nvSpPr>
          <p:cNvPr id="5" name="Google Shape;4033;p35">
            <a:extLst>
              <a:ext uri="{FF2B5EF4-FFF2-40B4-BE49-F238E27FC236}">
                <a16:creationId xmlns:a16="http://schemas.microsoft.com/office/drawing/2014/main" id="{9A4FA185-3943-214D-8CC7-5844FD3CA285}"/>
              </a:ext>
            </a:extLst>
          </p:cNvPr>
          <p:cNvSpPr txBox="1">
            <a:spLocks/>
          </p:cNvSpPr>
          <p:nvPr/>
        </p:nvSpPr>
        <p:spPr>
          <a:xfrm>
            <a:off x="1657282" y="4532311"/>
            <a:ext cx="955959" cy="68574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sp>
        <p:nvSpPr>
          <p:cNvPr id="6" name="TextBox 5">
            <a:extLst>
              <a:ext uri="{FF2B5EF4-FFF2-40B4-BE49-F238E27FC236}">
                <a16:creationId xmlns:a16="http://schemas.microsoft.com/office/drawing/2014/main" id="{E98B24A3-5B74-6645-935D-6749AD9FEE93}"/>
              </a:ext>
            </a:extLst>
          </p:cNvPr>
          <p:cNvSpPr txBox="1"/>
          <p:nvPr/>
        </p:nvSpPr>
        <p:spPr>
          <a:xfrm>
            <a:off x="6744503" y="2119474"/>
            <a:ext cx="321843" cy="536217"/>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9F4C6CD7-8736-694F-B336-A8F657766A5D}"/>
              </a:ext>
            </a:extLst>
          </p:cNvPr>
          <p:cNvSpPr txBox="1"/>
          <p:nvPr/>
        </p:nvSpPr>
        <p:spPr>
          <a:xfrm>
            <a:off x="6095023" y="2256207"/>
            <a:ext cx="321843" cy="536217"/>
          </a:xfrm>
          <a:prstGeom prst="rect">
            <a:avLst/>
          </a:prstGeom>
          <a:noFill/>
        </p:spPr>
        <p:txBody>
          <a:bodyPr wrap="square" rtlCol="0">
            <a:spAutoFit/>
          </a:bodyPr>
          <a:lstStyle/>
          <a:p>
            <a:endParaRPr lang="en-US"/>
          </a:p>
        </p:txBody>
      </p:sp>
      <p:pic>
        <p:nvPicPr>
          <p:cNvPr id="8" name="Picture 7">
            <a:extLst>
              <a:ext uri="{FF2B5EF4-FFF2-40B4-BE49-F238E27FC236}">
                <a16:creationId xmlns:a16="http://schemas.microsoft.com/office/drawing/2014/main" id="{3E62278B-4C5B-684C-BA49-1D6A903DE11A}"/>
              </a:ext>
            </a:extLst>
          </p:cNvPr>
          <p:cNvPicPr>
            <a:picLocks noChangeAspect="1"/>
          </p:cNvPicPr>
          <p:nvPr/>
        </p:nvPicPr>
        <p:blipFill>
          <a:blip r:embed="rId3"/>
          <a:stretch>
            <a:fillRect/>
          </a:stretch>
        </p:blipFill>
        <p:spPr>
          <a:xfrm>
            <a:off x="5115476" y="1525270"/>
            <a:ext cx="2502280" cy="1309526"/>
          </a:xfrm>
          <a:prstGeom prst="rect">
            <a:avLst/>
          </a:prstGeom>
        </p:spPr>
      </p:pic>
      <p:pic>
        <p:nvPicPr>
          <p:cNvPr id="14" name="Picture 13" descr="A close up of a sign&#10;&#10;Description automatically generated">
            <a:extLst>
              <a:ext uri="{FF2B5EF4-FFF2-40B4-BE49-F238E27FC236}">
                <a16:creationId xmlns:a16="http://schemas.microsoft.com/office/drawing/2014/main" id="{FA739B83-092E-7046-B95C-B0762CC48F30}"/>
              </a:ext>
            </a:extLst>
          </p:cNvPr>
          <p:cNvPicPr>
            <a:picLocks noChangeAspect="1"/>
          </p:cNvPicPr>
          <p:nvPr/>
        </p:nvPicPr>
        <p:blipFill>
          <a:blip r:embed="rId4"/>
          <a:stretch>
            <a:fillRect/>
          </a:stretch>
        </p:blipFill>
        <p:spPr>
          <a:xfrm>
            <a:off x="7700077" y="1596499"/>
            <a:ext cx="1319416" cy="1319416"/>
          </a:xfrm>
          <a:prstGeom prst="rect">
            <a:avLst/>
          </a:prstGeom>
        </p:spPr>
      </p:pic>
      <p:pic>
        <p:nvPicPr>
          <p:cNvPr id="16" name="Picture 15" descr="A close up of a logo&#10;&#10;Description automatically generated">
            <a:extLst>
              <a:ext uri="{FF2B5EF4-FFF2-40B4-BE49-F238E27FC236}">
                <a16:creationId xmlns:a16="http://schemas.microsoft.com/office/drawing/2014/main" id="{C87248B6-1507-9949-AA93-9BE0D415BB54}"/>
              </a:ext>
            </a:extLst>
          </p:cNvPr>
          <p:cNvPicPr>
            <a:picLocks noChangeAspect="1"/>
          </p:cNvPicPr>
          <p:nvPr/>
        </p:nvPicPr>
        <p:blipFill>
          <a:blip r:embed="rId5"/>
          <a:stretch>
            <a:fillRect/>
          </a:stretch>
        </p:blipFill>
        <p:spPr>
          <a:xfrm>
            <a:off x="6252218" y="3440638"/>
            <a:ext cx="2731075" cy="1060831"/>
          </a:xfrm>
          <a:prstGeom prst="rect">
            <a:avLst/>
          </a:prstGeom>
        </p:spPr>
      </p:pic>
      <p:pic>
        <p:nvPicPr>
          <p:cNvPr id="9" name="Picture 8">
            <a:extLst>
              <a:ext uri="{FF2B5EF4-FFF2-40B4-BE49-F238E27FC236}">
                <a16:creationId xmlns:a16="http://schemas.microsoft.com/office/drawing/2014/main" id="{BE4FD903-A1C7-934D-BA31-7C3980555B13}"/>
              </a:ext>
            </a:extLst>
          </p:cNvPr>
          <p:cNvPicPr>
            <a:picLocks noChangeAspect="1"/>
          </p:cNvPicPr>
          <p:nvPr/>
        </p:nvPicPr>
        <p:blipFill>
          <a:blip r:embed="rId6"/>
          <a:stretch>
            <a:fillRect/>
          </a:stretch>
        </p:blipFill>
        <p:spPr>
          <a:xfrm>
            <a:off x="9513446" y="1612701"/>
            <a:ext cx="1262489" cy="1303214"/>
          </a:xfrm>
          <a:prstGeom prst="rect">
            <a:avLst/>
          </a:prstGeom>
        </p:spPr>
      </p:pic>
      <p:pic>
        <p:nvPicPr>
          <p:cNvPr id="15" name="Picture 14">
            <a:extLst>
              <a:ext uri="{FF2B5EF4-FFF2-40B4-BE49-F238E27FC236}">
                <a16:creationId xmlns:a16="http://schemas.microsoft.com/office/drawing/2014/main" id="{D524522B-499B-4443-B2B9-30DB119F4E7B}"/>
              </a:ext>
            </a:extLst>
          </p:cNvPr>
          <p:cNvPicPr>
            <a:picLocks noChangeAspect="1"/>
          </p:cNvPicPr>
          <p:nvPr/>
        </p:nvPicPr>
        <p:blipFill>
          <a:blip r:embed="rId7"/>
          <a:stretch>
            <a:fillRect/>
          </a:stretch>
        </p:blipFill>
        <p:spPr>
          <a:xfrm>
            <a:off x="9622656" y="3510594"/>
            <a:ext cx="1153279" cy="1153279"/>
          </a:xfrm>
          <a:prstGeom prst="rect">
            <a:avLst/>
          </a:prstGeom>
        </p:spPr>
      </p:pic>
      <p:sp>
        <p:nvSpPr>
          <p:cNvPr id="10" name="TextBox 9">
            <a:extLst>
              <a:ext uri="{FF2B5EF4-FFF2-40B4-BE49-F238E27FC236}">
                <a16:creationId xmlns:a16="http://schemas.microsoft.com/office/drawing/2014/main" id="{5F63C795-B163-1B40-8A69-7F5ADF5B565C}"/>
              </a:ext>
            </a:extLst>
          </p:cNvPr>
          <p:cNvSpPr txBox="1"/>
          <p:nvPr/>
        </p:nvSpPr>
        <p:spPr>
          <a:xfrm>
            <a:off x="404445" y="238493"/>
            <a:ext cx="3998854" cy="615553"/>
          </a:xfrm>
          <a:prstGeom prst="rect">
            <a:avLst/>
          </a:prstGeom>
          <a:noFill/>
        </p:spPr>
        <p:txBody>
          <a:bodyPr wrap="square" lIns="0" tIns="0" rIns="0" bIns="0" rtlCol="0">
            <a:spAutoFit/>
          </a:bodyPr>
          <a:lstStyle/>
          <a:p>
            <a:r>
              <a:rPr lang="en-US" sz="4000" dirty="0">
                <a:solidFill>
                  <a:srgbClr val="4C4C4C"/>
                </a:solidFill>
                <a:ea typeface="Dosis Light"/>
                <a:cs typeface="Dosis Light"/>
                <a:sym typeface="Dosis Light"/>
              </a:rPr>
              <a:t>Database  Services</a:t>
            </a:r>
          </a:p>
        </p:txBody>
      </p:sp>
    </p:spTree>
    <p:extLst>
      <p:ext uri="{BB962C8B-B14F-4D97-AF65-F5344CB8AC3E}">
        <p14:creationId xmlns:p14="http://schemas.microsoft.com/office/powerpoint/2010/main" val="13227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C271AF13-45E2-2A41-8F22-CBA19938DC1A}"/>
              </a:ext>
            </a:extLst>
          </p:cNvPr>
          <p:cNvSpPr/>
          <p:nvPr/>
        </p:nvSpPr>
        <p:spPr>
          <a:xfrm>
            <a:off x="4578372" y="1146847"/>
            <a:ext cx="6707578" cy="522192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37E1D76C-BD80-2649-AF89-F25C515DB882}"/>
              </a:ext>
            </a:extLst>
          </p:cNvPr>
          <p:cNvSpPr/>
          <p:nvPr/>
        </p:nvSpPr>
        <p:spPr>
          <a:xfrm>
            <a:off x="4739697" y="1306227"/>
            <a:ext cx="6146204" cy="3924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5A54EAC3-7266-3545-8E56-BEFCB5D76D97}"/>
              </a:ext>
            </a:extLst>
          </p:cNvPr>
          <p:cNvSpPr txBox="1">
            <a:spLocks/>
          </p:cNvSpPr>
          <p:nvPr/>
        </p:nvSpPr>
        <p:spPr>
          <a:xfrm>
            <a:off x="428833" y="989729"/>
            <a:ext cx="3788503" cy="3591803"/>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sz="1800" dirty="0"/>
              <a:t>Globally available Domain Name System (DNS).</a:t>
            </a:r>
          </a:p>
          <a:p>
            <a:pPr marL="76200" indent="0">
              <a:spcBef>
                <a:spcPts val="600"/>
              </a:spcBef>
              <a:buSzPts val="2400"/>
              <a:buNone/>
            </a:pPr>
            <a:endParaRPr lang="en-US" sz="1800" dirty="0"/>
          </a:p>
          <a:p>
            <a:pPr marL="533400" indent="-457200">
              <a:spcBef>
                <a:spcPts val="0"/>
              </a:spcBef>
              <a:buSzPts val="2400"/>
            </a:pPr>
            <a:r>
              <a:rPr lang="en-US" sz="1800" dirty="0"/>
              <a:t>Virtual networks with subnetting.</a:t>
            </a:r>
          </a:p>
          <a:p>
            <a:pPr marL="76200" indent="0">
              <a:spcBef>
                <a:spcPts val="0"/>
              </a:spcBef>
              <a:buSzPts val="2400"/>
              <a:buNone/>
            </a:pPr>
            <a:endParaRPr lang="en-US" sz="1800" dirty="0"/>
          </a:p>
          <a:p>
            <a:pPr marL="533400" indent="-457200">
              <a:spcBef>
                <a:spcPts val="0"/>
              </a:spcBef>
              <a:buSzPts val="2400"/>
            </a:pPr>
            <a:r>
              <a:rPr lang="en-US" sz="1800" dirty="0"/>
              <a:t>Content Delivery Network (CDN), Caching, Load Balancing, Firewalls.</a:t>
            </a:r>
          </a:p>
          <a:p>
            <a:pPr marL="76200" indent="0">
              <a:spcBef>
                <a:spcPts val="0"/>
              </a:spcBef>
              <a:buSzPts val="2400"/>
              <a:buNone/>
            </a:pPr>
            <a:endParaRPr lang="en-US" sz="1800" dirty="0"/>
          </a:p>
          <a:p>
            <a:pPr marL="533400" indent="-457200">
              <a:spcBef>
                <a:spcPts val="0"/>
              </a:spcBef>
              <a:buSzPts val="2400"/>
            </a:pPr>
            <a:r>
              <a:rPr lang="en-US" sz="1800" dirty="0"/>
              <a:t>Hybrid solutions to integrate with on-prem.</a:t>
            </a:r>
          </a:p>
        </p:txBody>
      </p:sp>
      <p:sp>
        <p:nvSpPr>
          <p:cNvPr id="6" name="TextBox 5">
            <a:extLst>
              <a:ext uri="{FF2B5EF4-FFF2-40B4-BE49-F238E27FC236}">
                <a16:creationId xmlns:a16="http://schemas.microsoft.com/office/drawing/2014/main" id="{966FC8D2-51C2-7F4B-8586-3B4682F65698}"/>
              </a:ext>
            </a:extLst>
          </p:cNvPr>
          <p:cNvSpPr txBox="1"/>
          <p:nvPr/>
        </p:nvSpPr>
        <p:spPr>
          <a:xfrm>
            <a:off x="6368723" y="2344942"/>
            <a:ext cx="321414" cy="535502"/>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5EEEC2D2-D45C-5E45-B966-40D63DBD7E4E}"/>
              </a:ext>
            </a:extLst>
          </p:cNvPr>
          <p:cNvSpPr txBox="1"/>
          <p:nvPr/>
        </p:nvSpPr>
        <p:spPr>
          <a:xfrm>
            <a:off x="5719243" y="2481675"/>
            <a:ext cx="321414" cy="535502"/>
          </a:xfrm>
          <a:prstGeom prst="rect">
            <a:avLst/>
          </a:prstGeom>
          <a:noFill/>
        </p:spPr>
        <p:txBody>
          <a:bodyPr wrap="square" rtlCol="0">
            <a:spAutoFit/>
          </a:bodyPr>
          <a:lstStyle/>
          <a:p>
            <a:endParaRPr lang="en-US"/>
          </a:p>
        </p:txBody>
      </p:sp>
      <p:pic>
        <p:nvPicPr>
          <p:cNvPr id="9" name="Picture 8">
            <a:extLst>
              <a:ext uri="{FF2B5EF4-FFF2-40B4-BE49-F238E27FC236}">
                <a16:creationId xmlns:a16="http://schemas.microsoft.com/office/drawing/2014/main" id="{4822B100-84B1-0F40-96C5-BBF23D657C41}"/>
              </a:ext>
            </a:extLst>
          </p:cNvPr>
          <p:cNvPicPr>
            <a:picLocks noChangeAspect="1"/>
          </p:cNvPicPr>
          <p:nvPr/>
        </p:nvPicPr>
        <p:blipFill>
          <a:blip r:embed="rId3"/>
          <a:stretch>
            <a:fillRect/>
          </a:stretch>
        </p:blipFill>
        <p:spPr>
          <a:xfrm>
            <a:off x="5248302" y="2884456"/>
            <a:ext cx="628025" cy="628025"/>
          </a:xfrm>
          <a:prstGeom prst="rect">
            <a:avLst/>
          </a:prstGeom>
        </p:spPr>
      </p:pic>
      <p:pic>
        <p:nvPicPr>
          <p:cNvPr id="11" name="Picture 10">
            <a:extLst>
              <a:ext uri="{FF2B5EF4-FFF2-40B4-BE49-F238E27FC236}">
                <a16:creationId xmlns:a16="http://schemas.microsoft.com/office/drawing/2014/main" id="{EE68B411-841E-F347-872B-0C1B112494BC}"/>
              </a:ext>
            </a:extLst>
          </p:cNvPr>
          <p:cNvPicPr>
            <a:picLocks noChangeAspect="1"/>
          </p:cNvPicPr>
          <p:nvPr/>
        </p:nvPicPr>
        <p:blipFill>
          <a:blip r:embed="rId3"/>
          <a:stretch>
            <a:fillRect/>
          </a:stretch>
        </p:blipFill>
        <p:spPr>
          <a:xfrm>
            <a:off x="6101794" y="2884455"/>
            <a:ext cx="625101" cy="625101"/>
          </a:xfrm>
          <a:prstGeom prst="rect">
            <a:avLst/>
          </a:prstGeom>
        </p:spPr>
      </p:pic>
      <p:pic>
        <p:nvPicPr>
          <p:cNvPr id="12" name="Picture 11">
            <a:extLst>
              <a:ext uri="{FF2B5EF4-FFF2-40B4-BE49-F238E27FC236}">
                <a16:creationId xmlns:a16="http://schemas.microsoft.com/office/drawing/2014/main" id="{CE114866-5EFD-794F-A896-CDBF353F2496}"/>
              </a:ext>
            </a:extLst>
          </p:cNvPr>
          <p:cNvPicPr>
            <a:picLocks noChangeAspect="1"/>
          </p:cNvPicPr>
          <p:nvPr/>
        </p:nvPicPr>
        <p:blipFill>
          <a:blip r:embed="rId3"/>
          <a:stretch>
            <a:fillRect/>
          </a:stretch>
        </p:blipFill>
        <p:spPr>
          <a:xfrm>
            <a:off x="6952362" y="2884454"/>
            <a:ext cx="625101" cy="625101"/>
          </a:xfrm>
          <a:prstGeom prst="rect">
            <a:avLst/>
          </a:prstGeom>
        </p:spPr>
      </p:pic>
      <p:cxnSp>
        <p:nvCxnSpPr>
          <p:cNvPr id="14" name="Straight Connector 13">
            <a:extLst>
              <a:ext uri="{FF2B5EF4-FFF2-40B4-BE49-F238E27FC236}">
                <a16:creationId xmlns:a16="http://schemas.microsoft.com/office/drawing/2014/main" id="{0C16DA37-4572-394C-99B6-E678EB528F78}"/>
              </a:ext>
            </a:extLst>
          </p:cNvPr>
          <p:cNvCxnSpPr/>
          <p:nvPr/>
        </p:nvCxnSpPr>
        <p:spPr>
          <a:xfrm>
            <a:off x="5278748" y="3764084"/>
            <a:ext cx="2273288" cy="0"/>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141FAA-24D7-4040-B64D-904A62736586}"/>
              </a:ext>
            </a:extLst>
          </p:cNvPr>
          <p:cNvCxnSpPr>
            <a:cxnSpLocks/>
          </p:cNvCxnSpPr>
          <p:nvPr/>
        </p:nvCxnSpPr>
        <p:spPr>
          <a:xfrm flipH="1" flipV="1">
            <a:off x="5558579"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C308354-2597-9541-93D8-0674A9F76552}"/>
              </a:ext>
            </a:extLst>
          </p:cNvPr>
          <p:cNvCxnSpPr>
            <a:cxnSpLocks/>
          </p:cNvCxnSpPr>
          <p:nvPr/>
        </p:nvCxnSpPr>
        <p:spPr>
          <a:xfrm flipH="1" flipV="1">
            <a:off x="6421509"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F92A97-CD35-6A44-998E-6001AAB7954B}"/>
              </a:ext>
            </a:extLst>
          </p:cNvPr>
          <p:cNvCxnSpPr>
            <a:cxnSpLocks/>
          </p:cNvCxnSpPr>
          <p:nvPr/>
        </p:nvCxnSpPr>
        <p:spPr>
          <a:xfrm flipH="1" flipV="1">
            <a:off x="7256187"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F6ACA9-A11C-E740-908E-EBFB30CEF596}"/>
              </a:ext>
            </a:extLst>
          </p:cNvPr>
          <p:cNvSpPr txBox="1"/>
          <p:nvPr/>
        </p:nvSpPr>
        <p:spPr>
          <a:xfrm>
            <a:off x="5608549" y="3805666"/>
            <a:ext cx="1625920" cy="307777"/>
          </a:xfrm>
          <a:prstGeom prst="rect">
            <a:avLst/>
          </a:prstGeom>
          <a:noFill/>
        </p:spPr>
        <p:txBody>
          <a:bodyPr wrap="square" lIns="0" tIns="0" rIns="0" bIns="0" rtlCol="0">
            <a:spAutoFit/>
          </a:bodyPr>
          <a:lstStyle/>
          <a:p>
            <a:pPr algn="ctr"/>
            <a:r>
              <a:rPr lang="en-US" sz="2000">
                <a:solidFill>
                  <a:srgbClr val="0079D6"/>
                </a:solidFill>
              </a:rPr>
              <a:t>Subnet</a:t>
            </a:r>
          </a:p>
        </p:txBody>
      </p:sp>
      <p:pic>
        <p:nvPicPr>
          <p:cNvPr id="22" name="Picture 21">
            <a:extLst>
              <a:ext uri="{FF2B5EF4-FFF2-40B4-BE49-F238E27FC236}">
                <a16:creationId xmlns:a16="http://schemas.microsoft.com/office/drawing/2014/main" id="{88FFBED6-C7EA-D045-BA68-899D38971967}"/>
              </a:ext>
            </a:extLst>
          </p:cNvPr>
          <p:cNvPicPr>
            <a:picLocks noChangeAspect="1"/>
          </p:cNvPicPr>
          <p:nvPr/>
        </p:nvPicPr>
        <p:blipFill>
          <a:blip r:embed="rId4"/>
          <a:stretch>
            <a:fillRect/>
          </a:stretch>
        </p:blipFill>
        <p:spPr>
          <a:xfrm>
            <a:off x="4988081" y="4246953"/>
            <a:ext cx="774700" cy="774700"/>
          </a:xfrm>
          <a:prstGeom prst="rect">
            <a:avLst/>
          </a:prstGeom>
        </p:spPr>
      </p:pic>
      <p:sp>
        <p:nvSpPr>
          <p:cNvPr id="23" name="TextBox 22">
            <a:extLst>
              <a:ext uri="{FF2B5EF4-FFF2-40B4-BE49-F238E27FC236}">
                <a16:creationId xmlns:a16="http://schemas.microsoft.com/office/drawing/2014/main" id="{D021E1B4-B7C4-134C-BAFF-4BEB5C6A9334}"/>
              </a:ext>
            </a:extLst>
          </p:cNvPr>
          <p:cNvSpPr txBox="1"/>
          <p:nvPr/>
        </p:nvSpPr>
        <p:spPr>
          <a:xfrm>
            <a:off x="5665981" y="4500527"/>
            <a:ext cx="2364987" cy="246221"/>
          </a:xfrm>
          <a:prstGeom prst="rect">
            <a:avLst/>
          </a:prstGeom>
          <a:noFill/>
        </p:spPr>
        <p:txBody>
          <a:bodyPr wrap="square" lIns="0" tIns="0" rIns="0" bIns="0" rtlCol="0">
            <a:spAutoFit/>
          </a:bodyPr>
          <a:lstStyle/>
          <a:p>
            <a:pPr algn="ctr"/>
            <a:r>
              <a:rPr lang="en-US" sz="1600">
                <a:solidFill>
                  <a:srgbClr val="0079D6"/>
                </a:solidFill>
              </a:rPr>
              <a:t>Azure Virtual Network</a:t>
            </a:r>
          </a:p>
        </p:txBody>
      </p:sp>
      <p:pic>
        <p:nvPicPr>
          <p:cNvPr id="25" name="Picture 24">
            <a:extLst>
              <a:ext uri="{FF2B5EF4-FFF2-40B4-BE49-F238E27FC236}">
                <a16:creationId xmlns:a16="http://schemas.microsoft.com/office/drawing/2014/main" id="{76B8BCD7-23FA-2A46-B9DC-02C5528C4793}"/>
              </a:ext>
            </a:extLst>
          </p:cNvPr>
          <p:cNvPicPr>
            <a:picLocks noChangeAspect="1"/>
          </p:cNvPicPr>
          <p:nvPr/>
        </p:nvPicPr>
        <p:blipFill>
          <a:blip r:embed="rId5"/>
          <a:stretch>
            <a:fillRect/>
          </a:stretch>
        </p:blipFill>
        <p:spPr>
          <a:xfrm>
            <a:off x="8831618" y="1581073"/>
            <a:ext cx="774700" cy="774700"/>
          </a:xfrm>
          <a:prstGeom prst="rect">
            <a:avLst/>
          </a:prstGeom>
        </p:spPr>
      </p:pic>
      <p:pic>
        <p:nvPicPr>
          <p:cNvPr id="27" name="Picture 26">
            <a:extLst>
              <a:ext uri="{FF2B5EF4-FFF2-40B4-BE49-F238E27FC236}">
                <a16:creationId xmlns:a16="http://schemas.microsoft.com/office/drawing/2014/main" id="{851AD757-A331-CC41-B0BA-BC88CCD0DC08}"/>
              </a:ext>
            </a:extLst>
          </p:cNvPr>
          <p:cNvPicPr>
            <a:picLocks noChangeAspect="1"/>
          </p:cNvPicPr>
          <p:nvPr/>
        </p:nvPicPr>
        <p:blipFill>
          <a:blip r:embed="rId6"/>
          <a:stretch>
            <a:fillRect/>
          </a:stretch>
        </p:blipFill>
        <p:spPr>
          <a:xfrm>
            <a:off x="8844819" y="2826423"/>
            <a:ext cx="774700" cy="774700"/>
          </a:xfrm>
          <a:prstGeom prst="rect">
            <a:avLst/>
          </a:prstGeom>
        </p:spPr>
      </p:pic>
      <p:grpSp>
        <p:nvGrpSpPr>
          <p:cNvPr id="35" name="Group 34">
            <a:extLst>
              <a:ext uri="{FF2B5EF4-FFF2-40B4-BE49-F238E27FC236}">
                <a16:creationId xmlns:a16="http://schemas.microsoft.com/office/drawing/2014/main" id="{D7CD9C21-BBB4-8843-B40F-BAC1B66FE8BD}"/>
              </a:ext>
            </a:extLst>
          </p:cNvPr>
          <p:cNvGrpSpPr/>
          <p:nvPr/>
        </p:nvGrpSpPr>
        <p:grpSpPr>
          <a:xfrm>
            <a:off x="8628138" y="4246953"/>
            <a:ext cx="1606009" cy="774700"/>
            <a:chOff x="8737553" y="4137805"/>
            <a:chExt cx="1832281" cy="883848"/>
          </a:xfrm>
        </p:grpSpPr>
        <p:grpSp>
          <p:nvGrpSpPr>
            <p:cNvPr id="28" name="Group 27">
              <a:extLst>
                <a:ext uri="{FF2B5EF4-FFF2-40B4-BE49-F238E27FC236}">
                  <a16:creationId xmlns:a16="http://schemas.microsoft.com/office/drawing/2014/main" id="{9A03578F-B0DE-3442-ABF7-FD8609FFD37B}"/>
                </a:ext>
              </a:extLst>
            </p:cNvPr>
            <p:cNvGrpSpPr/>
            <p:nvPr/>
          </p:nvGrpSpPr>
          <p:grpSpPr>
            <a:xfrm>
              <a:off x="8737553" y="4137805"/>
              <a:ext cx="1832281" cy="883848"/>
              <a:chOff x="1343492" y="639069"/>
              <a:chExt cx="1766467" cy="852101"/>
            </a:xfrm>
          </p:grpSpPr>
          <p:sp>
            <p:nvSpPr>
              <p:cNvPr id="29" name="Oval 28">
                <a:extLst>
                  <a:ext uri="{FF2B5EF4-FFF2-40B4-BE49-F238E27FC236}">
                    <a16:creationId xmlns:a16="http://schemas.microsoft.com/office/drawing/2014/main" id="{E29B3B7A-DB6F-3642-8916-93253512FF9A}"/>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 name="Oval 29">
                <a:extLst>
                  <a:ext uri="{FF2B5EF4-FFF2-40B4-BE49-F238E27FC236}">
                    <a16:creationId xmlns:a16="http://schemas.microsoft.com/office/drawing/2014/main" id="{F0AFF6EA-59F5-B249-87E9-731637255247}"/>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 name="Oval 30">
                <a:extLst>
                  <a:ext uri="{FF2B5EF4-FFF2-40B4-BE49-F238E27FC236}">
                    <a16:creationId xmlns:a16="http://schemas.microsoft.com/office/drawing/2014/main" id="{90472E91-4B41-134E-ABB3-FF362B4C1D87}"/>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 name="Oval 31">
                <a:extLst>
                  <a:ext uri="{FF2B5EF4-FFF2-40B4-BE49-F238E27FC236}">
                    <a16:creationId xmlns:a16="http://schemas.microsoft.com/office/drawing/2014/main" id="{B3A31BA1-C7A0-9745-9231-9F32591A0149}"/>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Rectangle 32">
                <a:extLst>
                  <a:ext uri="{FF2B5EF4-FFF2-40B4-BE49-F238E27FC236}">
                    <a16:creationId xmlns:a16="http://schemas.microsoft.com/office/drawing/2014/main" id="{84EDF2D6-C3A2-4A45-8D65-AB880C11C1AF}"/>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34" name="TextBox 33">
              <a:extLst>
                <a:ext uri="{FF2B5EF4-FFF2-40B4-BE49-F238E27FC236}">
                  <a16:creationId xmlns:a16="http://schemas.microsoft.com/office/drawing/2014/main" id="{E2B0E0A3-B842-DF40-B938-EC3CD2A2F4F8}"/>
                </a:ext>
              </a:extLst>
            </p:cNvPr>
            <p:cNvSpPr txBox="1"/>
            <p:nvPr/>
          </p:nvSpPr>
          <p:spPr>
            <a:xfrm>
              <a:off x="8765282" y="4580079"/>
              <a:ext cx="1625920" cy="307777"/>
            </a:xfrm>
            <a:prstGeom prst="rect">
              <a:avLst/>
            </a:prstGeom>
            <a:noFill/>
          </p:spPr>
          <p:txBody>
            <a:bodyPr wrap="square" lIns="0" tIns="0" rIns="0" bIns="0" rtlCol="0">
              <a:spAutoFit/>
            </a:bodyPr>
            <a:lstStyle/>
            <a:p>
              <a:pPr algn="ctr"/>
              <a:r>
                <a:rPr lang="en-US" sz="2000">
                  <a:solidFill>
                    <a:schemeClr val="bg1"/>
                  </a:solidFill>
                </a:rPr>
                <a:t>Internet</a:t>
              </a:r>
            </a:p>
          </p:txBody>
        </p:sp>
      </p:grpSp>
      <p:cxnSp>
        <p:nvCxnSpPr>
          <p:cNvPr id="36" name="Straight Connector 35">
            <a:extLst>
              <a:ext uri="{FF2B5EF4-FFF2-40B4-BE49-F238E27FC236}">
                <a16:creationId xmlns:a16="http://schemas.microsoft.com/office/drawing/2014/main" id="{07656BA2-C869-B349-AF43-69CD77355145}"/>
              </a:ext>
            </a:extLst>
          </p:cNvPr>
          <p:cNvCxnSpPr>
            <a:cxnSpLocks/>
            <a:endCxn id="25" idx="1"/>
          </p:cNvCxnSpPr>
          <p:nvPr/>
        </p:nvCxnSpPr>
        <p:spPr>
          <a:xfrm flipV="1">
            <a:off x="7751549" y="1968423"/>
            <a:ext cx="1080069" cy="1239766"/>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8D1F1E-07C0-8541-9A38-1BCB4E28DC16}"/>
              </a:ext>
            </a:extLst>
          </p:cNvPr>
          <p:cNvCxnSpPr>
            <a:cxnSpLocks/>
            <a:endCxn id="27" idx="1"/>
          </p:cNvCxnSpPr>
          <p:nvPr/>
        </p:nvCxnSpPr>
        <p:spPr>
          <a:xfrm>
            <a:off x="7751549" y="3211934"/>
            <a:ext cx="1093270" cy="1839"/>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69F190-E568-B74C-82D1-FBD68B0EF7A0}"/>
              </a:ext>
            </a:extLst>
          </p:cNvPr>
          <p:cNvCxnSpPr>
            <a:cxnSpLocks/>
          </p:cNvCxnSpPr>
          <p:nvPr/>
        </p:nvCxnSpPr>
        <p:spPr>
          <a:xfrm>
            <a:off x="7738788" y="3208189"/>
            <a:ext cx="1159060" cy="1256069"/>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7A6EA2D-7F09-7C4F-8687-ED3B43877474}"/>
              </a:ext>
            </a:extLst>
          </p:cNvPr>
          <p:cNvSpPr txBox="1"/>
          <p:nvPr/>
        </p:nvSpPr>
        <p:spPr>
          <a:xfrm>
            <a:off x="9360500" y="1655511"/>
            <a:ext cx="1625920" cy="615553"/>
          </a:xfrm>
          <a:prstGeom prst="rect">
            <a:avLst/>
          </a:prstGeom>
          <a:noFill/>
        </p:spPr>
        <p:txBody>
          <a:bodyPr wrap="square" lIns="0" tIns="0" rIns="0" bIns="0" rtlCol="0">
            <a:spAutoFit/>
          </a:bodyPr>
          <a:lstStyle/>
          <a:p>
            <a:pPr algn="ctr"/>
            <a:r>
              <a:rPr lang="en-US" sz="2000">
                <a:solidFill>
                  <a:srgbClr val="0079D6"/>
                </a:solidFill>
              </a:rPr>
              <a:t>Azure SQL Database</a:t>
            </a:r>
          </a:p>
        </p:txBody>
      </p:sp>
      <p:sp>
        <p:nvSpPr>
          <p:cNvPr id="50" name="TextBox 49">
            <a:extLst>
              <a:ext uri="{FF2B5EF4-FFF2-40B4-BE49-F238E27FC236}">
                <a16:creationId xmlns:a16="http://schemas.microsoft.com/office/drawing/2014/main" id="{3005DDB2-D627-EA49-8407-45C195C9B68E}"/>
              </a:ext>
            </a:extLst>
          </p:cNvPr>
          <p:cNvSpPr txBox="1"/>
          <p:nvPr/>
        </p:nvSpPr>
        <p:spPr>
          <a:xfrm>
            <a:off x="9510914" y="2864437"/>
            <a:ext cx="1371854" cy="615553"/>
          </a:xfrm>
          <a:prstGeom prst="rect">
            <a:avLst/>
          </a:prstGeom>
          <a:noFill/>
        </p:spPr>
        <p:txBody>
          <a:bodyPr wrap="square" lIns="0" tIns="0" rIns="0" bIns="0" rtlCol="0">
            <a:spAutoFit/>
          </a:bodyPr>
          <a:lstStyle/>
          <a:p>
            <a:pPr algn="ctr"/>
            <a:r>
              <a:rPr lang="en-US" sz="2000">
                <a:solidFill>
                  <a:srgbClr val="0079D6"/>
                </a:solidFill>
              </a:rPr>
              <a:t>Azure Storage</a:t>
            </a:r>
          </a:p>
        </p:txBody>
      </p:sp>
      <p:sp>
        <p:nvSpPr>
          <p:cNvPr id="51" name="Oval 50">
            <a:extLst>
              <a:ext uri="{FF2B5EF4-FFF2-40B4-BE49-F238E27FC236}">
                <a16:creationId xmlns:a16="http://schemas.microsoft.com/office/drawing/2014/main" id="{6778C6DA-7310-9042-B6A2-63E63D22B098}"/>
              </a:ext>
            </a:extLst>
          </p:cNvPr>
          <p:cNvSpPr/>
          <p:nvPr/>
        </p:nvSpPr>
        <p:spPr bwMode="auto">
          <a:xfrm>
            <a:off x="8178180" y="2413694"/>
            <a:ext cx="281965" cy="281965"/>
          </a:xfrm>
          <a:prstGeom prst="ellipse">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Oval 52">
            <a:extLst>
              <a:ext uri="{FF2B5EF4-FFF2-40B4-BE49-F238E27FC236}">
                <a16:creationId xmlns:a16="http://schemas.microsoft.com/office/drawing/2014/main" id="{13871EA1-4A74-A742-A27D-AFE2C0AA56C0}"/>
              </a:ext>
            </a:extLst>
          </p:cNvPr>
          <p:cNvSpPr/>
          <p:nvPr/>
        </p:nvSpPr>
        <p:spPr bwMode="auto">
          <a:xfrm>
            <a:off x="8163834" y="3056021"/>
            <a:ext cx="281965" cy="281965"/>
          </a:xfrm>
          <a:prstGeom prst="ellipse">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4" name="Hexagon 53">
            <a:extLst>
              <a:ext uri="{FF2B5EF4-FFF2-40B4-BE49-F238E27FC236}">
                <a16:creationId xmlns:a16="http://schemas.microsoft.com/office/drawing/2014/main" id="{9A8E1F7A-0AB5-D94A-8D82-8077DE09CB61}"/>
              </a:ext>
            </a:extLst>
          </p:cNvPr>
          <p:cNvSpPr/>
          <p:nvPr/>
        </p:nvSpPr>
        <p:spPr bwMode="auto">
          <a:xfrm>
            <a:off x="8178180" y="3684414"/>
            <a:ext cx="337489" cy="290939"/>
          </a:xfrm>
          <a:prstGeom prst="hexagon">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C5DC85C5-ED9F-9C4C-8D08-E3664DA5C287}"/>
              </a:ext>
            </a:extLst>
          </p:cNvPr>
          <p:cNvSpPr txBox="1"/>
          <p:nvPr/>
        </p:nvSpPr>
        <p:spPr>
          <a:xfrm>
            <a:off x="172840" y="210302"/>
            <a:ext cx="2836985" cy="677108"/>
          </a:xfrm>
          <a:prstGeom prst="rect">
            <a:avLst/>
          </a:prstGeom>
          <a:noFill/>
        </p:spPr>
        <p:txBody>
          <a:bodyPr wrap="square" lIns="0" tIns="0" rIns="0" bIns="0" rtlCol="0">
            <a:spAutoFit/>
          </a:bodyPr>
          <a:lstStyle/>
          <a:p>
            <a:pPr algn="ctr"/>
            <a:r>
              <a:rPr lang="en-US" sz="4400" dirty="0">
                <a:solidFill>
                  <a:srgbClr val="4C4C4C"/>
                </a:solidFill>
                <a:latin typeface="+mj-lt"/>
              </a:rPr>
              <a:t>Network</a:t>
            </a:r>
          </a:p>
        </p:txBody>
      </p:sp>
    </p:spTree>
    <p:extLst>
      <p:ext uri="{BB962C8B-B14F-4D97-AF65-F5344CB8AC3E}">
        <p14:creationId xmlns:p14="http://schemas.microsoft.com/office/powerpoint/2010/main" val="41943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22169-D4F2-4210-B8EA-98287831866E}"/>
              </a:ext>
            </a:extLst>
          </p:cNvPr>
          <p:cNvSpPr>
            <a:spLocks noGrp="1"/>
          </p:cNvSpPr>
          <p:nvPr>
            <p:ph type="title"/>
          </p:nvPr>
        </p:nvSpPr>
        <p:spPr>
          <a:xfrm>
            <a:off x="584200" y="2487315"/>
            <a:ext cx="4161981" cy="646331"/>
          </a:xfrm>
        </p:spPr>
        <p:txBody>
          <a:bodyPr/>
          <a:lstStyle/>
          <a:p>
            <a:r>
              <a:rPr lang="en-US" dirty="0"/>
              <a:t>Tailwind’s Approach</a:t>
            </a:r>
          </a:p>
        </p:txBody>
      </p:sp>
      <p:sp>
        <p:nvSpPr>
          <p:cNvPr id="5" name="Text Placeholder 4">
            <a:extLst>
              <a:ext uri="{FF2B5EF4-FFF2-40B4-BE49-F238E27FC236}">
                <a16:creationId xmlns:a16="http://schemas.microsoft.com/office/drawing/2014/main" id="{E8142D13-5D79-4C77-8218-BD7BD03760CF}"/>
              </a:ext>
            </a:extLst>
          </p:cNvPr>
          <p:cNvSpPr>
            <a:spLocks noGrp="1"/>
          </p:cNvSpPr>
          <p:nvPr>
            <p:ph type="body" sz="quarter" idx="10"/>
          </p:nvPr>
        </p:nvSpPr>
        <p:spPr>
          <a:xfrm>
            <a:off x="584200" y="3535541"/>
            <a:ext cx="4162425" cy="1050821"/>
          </a:xfrm>
        </p:spPr>
        <p:txBody>
          <a:bodyPr>
            <a:normAutofit/>
          </a:bodyPr>
          <a:lstStyle/>
          <a:p>
            <a:r>
              <a:rPr lang="en-US" dirty="0"/>
              <a:t>Let’s see what the team chose for the Tailwind Inventory Management System</a:t>
            </a:r>
          </a:p>
        </p:txBody>
      </p:sp>
      <p:pic>
        <p:nvPicPr>
          <p:cNvPr id="8" name="Picture Placeholder 7" descr="A group of people sitting at a table&#10;&#10;Description automatically generated">
            <a:extLst>
              <a:ext uri="{FF2B5EF4-FFF2-40B4-BE49-F238E27FC236}">
                <a16:creationId xmlns:a16="http://schemas.microsoft.com/office/drawing/2014/main" id="{106F7123-C31F-4F02-A169-1BCFF0AD29D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7462" b="17462"/>
          <a:stretch>
            <a:fillRect/>
          </a:stretch>
        </p:blipFill>
        <p:spPr>
          <a:xfrm>
            <a:off x="5228617" y="-40677"/>
            <a:ext cx="6963383" cy="6963383"/>
          </a:xfrm>
        </p:spPr>
      </p:pic>
      <p:pic>
        <p:nvPicPr>
          <p:cNvPr id="9" name="Picture 8" descr="A picture containing object&#10;&#10;Description automatically generated">
            <a:extLst>
              <a:ext uri="{FF2B5EF4-FFF2-40B4-BE49-F238E27FC236}">
                <a16:creationId xmlns:a16="http://schemas.microsoft.com/office/drawing/2014/main" id="{E841C8D2-5E23-4776-A7AF-98F9E5CF87B8}"/>
              </a:ext>
            </a:extLst>
          </p:cNvPr>
          <p:cNvPicPr>
            <a:picLocks noChangeAspect="1"/>
          </p:cNvPicPr>
          <p:nvPr/>
        </p:nvPicPr>
        <p:blipFill>
          <a:blip r:embed="rId3">
            <a:alphaModFix amt="20000"/>
          </a:blip>
          <a:stretch>
            <a:fillRect/>
          </a:stretch>
        </p:blipFill>
        <p:spPr>
          <a:xfrm>
            <a:off x="9637105" y="2040826"/>
            <a:ext cx="2119238" cy="565130"/>
          </a:xfrm>
          <a:prstGeom prst="rect">
            <a:avLst/>
          </a:prstGeom>
        </p:spPr>
      </p:pic>
    </p:spTree>
    <p:extLst>
      <p:ext uri="{BB962C8B-B14F-4D97-AF65-F5344CB8AC3E}">
        <p14:creationId xmlns:p14="http://schemas.microsoft.com/office/powerpoint/2010/main" val="16608381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Picture 247">
            <a:extLst>
              <a:ext uri="{FF2B5EF4-FFF2-40B4-BE49-F238E27FC236}">
                <a16:creationId xmlns:a16="http://schemas.microsoft.com/office/drawing/2014/main" id="{C51A907D-377C-9D4B-8CA7-D90FE86ADD79}"/>
              </a:ext>
            </a:extLst>
          </p:cNvPr>
          <p:cNvPicPr>
            <a:picLocks noChangeAspect="1"/>
          </p:cNvPicPr>
          <p:nvPr/>
        </p:nvPicPr>
        <p:blipFill rotWithShape="1">
          <a:blip r:embed="rId3"/>
          <a:srcRect l="13486" t="49973" r="76955" b="46068"/>
          <a:stretch/>
        </p:blipFill>
        <p:spPr>
          <a:xfrm>
            <a:off x="3574232" y="3238877"/>
            <a:ext cx="735311" cy="190123"/>
          </a:xfrm>
          <a:prstGeom prst="rect">
            <a:avLst/>
          </a:prstGeom>
        </p:spPr>
      </p:pic>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5" name="Picture 254">
            <a:extLst>
              <a:ext uri="{FF2B5EF4-FFF2-40B4-BE49-F238E27FC236}">
                <a16:creationId xmlns:a16="http://schemas.microsoft.com/office/drawing/2014/main" id="{5EA4ABC3-69F4-104C-A927-675625A0AFC4}"/>
              </a:ext>
            </a:extLst>
          </p:cNvPr>
          <p:cNvPicPr>
            <a:picLocks noChangeAspect="1"/>
          </p:cNvPicPr>
          <p:nvPr/>
        </p:nvPicPr>
        <p:blipFill rotWithShape="1">
          <a:blip r:embed="rId3"/>
          <a:srcRect l="70462" t="60445" r="11459" b="36515"/>
          <a:stretch/>
        </p:blipFill>
        <p:spPr>
          <a:xfrm>
            <a:off x="2924538" y="3802966"/>
            <a:ext cx="1390650" cy="146051"/>
          </a:xfrm>
          <a:prstGeom prst="rect">
            <a:avLst/>
          </a:prstGeom>
        </p:spPr>
      </p:pic>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57" name="Picture 256">
            <a:extLst>
              <a:ext uri="{FF2B5EF4-FFF2-40B4-BE49-F238E27FC236}">
                <a16:creationId xmlns:a16="http://schemas.microsoft.com/office/drawing/2014/main" id="{59DB78C1-7426-4249-9899-9AD2E1F1C577}"/>
              </a:ext>
            </a:extLst>
          </p:cNvPr>
          <p:cNvPicPr>
            <a:picLocks noChangeAspect="1"/>
          </p:cNvPicPr>
          <p:nvPr/>
        </p:nvPicPr>
        <p:blipFill rotWithShape="1">
          <a:blip r:embed="rId3"/>
          <a:srcRect l="13486" t="49973" r="76955" b="46068"/>
          <a:stretch/>
        </p:blipFill>
        <p:spPr>
          <a:xfrm>
            <a:off x="5465631" y="3242800"/>
            <a:ext cx="735311" cy="190123"/>
          </a:xfrm>
          <a:prstGeom prst="rect">
            <a:avLst/>
          </a:prstGeom>
        </p:spPr>
      </p:pic>
      <p:cxnSp>
        <p:nvCxnSpPr>
          <p:cNvPr id="258" name="Elbow Connector 257">
            <a:extLst>
              <a:ext uri="{FF2B5EF4-FFF2-40B4-BE49-F238E27FC236}">
                <a16:creationId xmlns:a16="http://schemas.microsoft.com/office/drawing/2014/main" id="{37B368E4-7F3A-DB4E-8666-ED8B7EE049B7}"/>
              </a:ext>
            </a:extLst>
          </p:cNvPr>
          <p:cNvCxnSpPr>
            <a:cxnSpLocks/>
            <a:endCxn id="257" idx="0"/>
          </p:cNvCxnSpPr>
          <p:nvPr/>
        </p:nvCxnSpPr>
        <p:spPr>
          <a:xfrm rot="16200000" flipH="1">
            <a:off x="4888124" y="2297637"/>
            <a:ext cx="959444" cy="930882"/>
          </a:xfrm>
          <a:prstGeom prst="bentConnector3">
            <a:avLst>
              <a:gd name="adj1" fmla="val 62906"/>
            </a:avLst>
          </a:prstGeom>
          <a:noFill/>
          <a:ln w="9525" cap="flat" cmpd="sng" algn="ctr">
            <a:solidFill>
              <a:srgbClr val="0079D6"/>
            </a:solidFill>
            <a:prstDash val="solid"/>
          </a:ln>
          <a:effectLst/>
        </p:spPr>
      </p:cxnSp>
      <p:cxnSp>
        <p:nvCxnSpPr>
          <p:cNvPr id="259" name="Elbow Connector 258">
            <a:extLst>
              <a:ext uri="{FF2B5EF4-FFF2-40B4-BE49-F238E27FC236}">
                <a16:creationId xmlns:a16="http://schemas.microsoft.com/office/drawing/2014/main" id="{CCFDA431-C0B9-004A-B592-4E4B2CB6B750}"/>
              </a:ext>
            </a:extLst>
          </p:cNvPr>
          <p:cNvCxnSpPr>
            <a:cxnSpLocks/>
          </p:cNvCxnSpPr>
          <p:nvPr/>
        </p:nvCxnSpPr>
        <p:spPr>
          <a:xfrm rot="5400000">
            <a:off x="3919314" y="2277747"/>
            <a:ext cx="1015914" cy="956014"/>
          </a:xfrm>
          <a:prstGeom prst="bentConnector3">
            <a:avLst>
              <a:gd name="adj1" fmla="val 62779"/>
            </a:avLst>
          </a:prstGeom>
          <a:noFill/>
          <a:ln w="9525" cap="flat" cmpd="sng" algn="ctr">
            <a:solidFill>
              <a:srgbClr val="0079D6"/>
            </a:solidFill>
            <a:prstDash val="solid"/>
          </a:ln>
          <a:effectLst/>
        </p:spPr>
      </p:cxnSp>
      <p:pic>
        <p:nvPicPr>
          <p:cNvPr id="260" name="Picture 259">
            <a:extLst>
              <a:ext uri="{FF2B5EF4-FFF2-40B4-BE49-F238E27FC236}">
                <a16:creationId xmlns:a16="http://schemas.microsoft.com/office/drawing/2014/main" id="{F9627278-7981-AF47-90EC-EB298DD9A3ED}"/>
              </a:ext>
            </a:extLst>
          </p:cNvPr>
          <p:cNvPicPr>
            <a:picLocks noChangeAspect="1"/>
          </p:cNvPicPr>
          <p:nvPr/>
        </p:nvPicPr>
        <p:blipFill rotWithShape="1">
          <a:blip r:embed="rId3"/>
          <a:srcRect l="70462" t="60445" r="11459" b="36515"/>
          <a:stretch/>
        </p:blipFill>
        <p:spPr>
          <a:xfrm>
            <a:off x="5467665" y="3802966"/>
            <a:ext cx="1390650" cy="146051"/>
          </a:xfrm>
          <a:prstGeom prst="rect">
            <a:avLst/>
          </a:prstGeom>
        </p:spPr>
      </p:pic>
      <p:sp>
        <p:nvSpPr>
          <p:cNvPr id="261" name="Magnetic Disk 260">
            <a:extLst>
              <a:ext uri="{FF2B5EF4-FFF2-40B4-BE49-F238E27FC236}">
                <a16:creationId xmlns:a16="http://schemas.microsoft.com/office/drawing/2014/main" id="{8C393F60-6B05-1244-9BC7-BB5ADEA248C0}"/>
              </a:ext>
            </a:extLst>
          </p:cNvPr>
          <p:cNvSpPr/>
          <p:nvPr/>
        </p:nvSpPr>
        <p:spPr>
          <a:xfrm>
            <a:off x="2924538" y="4510909"/>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2" name="Magnetic Disk 261">
            <a:extLst>
              <a:ext uri="{FF2B5EF4-FFF2-40B4-BE49-F238E27FC236}">
                <a16:creationId xmlns:a16="http://schemas.microsoft.com/office/drawing/2014/main" id="{21C11384-E83F-5943-9618-5216E436454F}"/>
              </a:ext>
            </a:extLst>
          </p:cNvPr>
          <p:cNvSpPr/>
          <p:nvPr/>
        </p:nvSpPr>
        <p:spPr>
          <a:xfrm>
            <a:off x="3724684" y="4521131"/>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3" name="Magnetic Disk 262">
            <a:extLst>
              <a:ext uri="{FF2B5EF4-FFF2-40B4-BE49-F238E27FC236}">
                <a16:creationId xmlns:a16="http://schemas.microsoft.com/office/drawing/2014/main" id="{02B12B48-E325-C84D-935C-5366965E605C}"/>
              </a:ext>
            </a:extLst>
          </p:cNvPr>
          <p:cNvSpPr/>
          <p:nvPr/>
        </p:nvSpPr>
        <p:spPr>
          <a:xfrm>
            <a:off x="4420637" y="4495124"/>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264" name="Elbow Connector 263">
            <a:extLst>
              <a:ext uri="{FF2B5EF4-FFF2-40B4-BE49-F238E27FC236}">
                <a16:creationId xmlns:a16="http://schemas.microsoft.com/office/drawing/2014/main" id="{2B626E8D-AB5E-C348-A9CD-2298CECA83AD}"/>
              </a:ext>
            </a:extLst>
          </p:cNvPr>
          <p:cNvCxnSpPr>
            <a:cxnSpLocks/>
            <a:stCxn id="248" idx="2"/>
            <a:endCxn id="255" idx="0"/>
          </p:cNvCxnSpPr>
          <p:nvPr/>
        </p:nvCxnSpPr>
        <p:spPr>
          <a:xfrm rot="5400000">
            <a:off x="3593893" y="3454971"/>
            <a:ext cx="373966" cy="322025"/>
          </a:xfrm>
          <a:prstGeom prst="bentConnector3">
            <a:avLst>
              <a:gd name="adj1" fmla="val 50000"/>
            </a:avLst>
          </a:prstGeom>
          <a:noFill/>
          <a:ln w="9525" cap="flat" cmpd="sng" algn="ctr">
            <a:solidFill>
              <a:srgbClr val="3A81BA">
                <a:shade val="95000"/>
                <a:satMod val="105000"/>
              </a:srgbClr>
            </a:solidFill>
            <a:prstDash val="solid"/>
          </a:ln>
          <a:effectLst/>
        </p:spPr>
      </p:cxnSp>
      <p:cxnSp>
        <p:nvCxnSpPr>
          <p:cNvPr id="265" name="Elbow Connector 264">
            <a:extLst>
              <a:ext uri="{FF2B5EF4-FFF2-40B4-BE49-F238E27FC236}">
                <a16:creationId xmlns:a16="http://schemas.microsoft.com/office/drawing/2014/main" id="{B1C3D264-16C9-664D-B0A2-1EC4A6A82BDF}"/>
              </a:ext>
            </a:extLst>
          </p:cNvPr>
          <p:cNvCxnSpPr>
            <a:cxnSpLocks/>
          </p:cNvCxnSpPr>
          <p:nvPr/>
        </p:nvCxnSpPr>
        <p:spPr>
          <a:xfrm rot="16200000" flipH="1">
            <a:off x="5809350" y="3450677"/>
            <a:ext cx="373966" cy="322025"/>
          </a:xfrm>
          <a:prstGeom prst="bentConnector3">
            <a:avLst>
              <a:gd name="adj1" fmla="val 50000"/>
            </a:avLst>
          </a:prstGeom>
          <a:noFill/>
          <a:ln w="9525" cap="flat" cmpd="sng" algn="ctr">
            <a:solidFill>
              <a:srgbClr val="3A81BA">
                <a:shade val="95000"/>
                <a:satMod val="105000"/>
              </a:srgbClr>
            </a:solidFill>
            <a:prstDash val="solid"/>
          </a:ln>
          <a:effectLst/>
        </p:spPr>
      </p:cxnSp>
      <p:cxnSp>
        <p:nvCxnSpPr>
          <p:cNvPr id="266" name="Straight Connector 265">
            <a:extLst>
              <a:ext uri="{FF2B5EF4-FFF2-40B4-BE49-F238E27FC236}">
                <a16:creationId xmlns:a16="http://schemas.microsoft.com/office/drawing/2014/main" id="{67F03902-BE9D-4D4B-B3FF-0A2227DFCAF4}"/>
              </a:ext>
            </a:extLst>
          </p:cNvPr>
          <p:cNvCxnSpPr>
            <a:cxnSpLocks/>
          </p:cNvCxnSpPr>
          <p:nvPr/>
        </p:nvCxnSpPr>
        <p:spPr>
          <a:xfrm flipH="1">
            <a:off x="3619861" y="3930779"/>
            <a:ext cx="1" cy="296209"/>
          </a:xfrm>
          <a:prstGeom prst="line">
            <a:avLst/>
          </a:prstGeom>
          <a:noFill/>
          <a:ln w="9525" cap="flat" cmpd="sng" algn="ctr">
            <a:solidFill>
              <a:srgbClr val="3A81BA">
                <a:shade val="95000"/>
                <a:satMod val="105000"/>
              </a:srgbClr>
            </a:solidFill>
            <a:prstDash val="solid"/>
          </a:ln>
          <a:effectLst/>
        </p:spPr>
      </p:cxnSp>
      <p:cxnSp>
        <p:nvCxnSpPr>
          <p:cNvPr id="267" name="Straight Connector 266">
            <a:extLst>
              <a:ext uri="{FF2B5EF4-FFF2-40B4-BE49-F238E27FC236}">
                <a16:creationId xmlns:a16="http://schemas.microsoft.com/office/drawing/2014/main" id="{4A1D5DF6-AED7-E94F-BC22-D62BB4723B05}"/>
              </a:ext>
            </a:extLst>
          </p:cNvPr>
          <p:cNvCxnSpPr>
            <a:cxnSpLocks/>
          </p:cNvCxnSpPr>
          <p:nvPr/>
        </p:nvCxnSpPr>
        <p:spPr>
          <a:xfrm flipH="1" flipV="1">
            <a:off x="3063436" y="4226988"/>
            <a:ext cx="1491109" cy="6130"/>
          </a:xfrm>
          <a:prstGeom prst="line">
            <a:avLst/>
          </a:prstGeom>
          <a:noFill/>
          <a:ln w="9525" cap="flat" cmpd="sng" algn="ctr">
            <a:solidFill>
              <a:srgbClr val="3A81BA">
                <a:shade val="95000"/>
                <a:satMod val="105000"/>
              </a:srgbClr>
            </a:solidFill>
            <a:prstDash val="solid"/>
          </a:ln>
          <a:effectLst/>
        </p:spPr>
      </p:cxnSp>
      <p:cxnSp>
        <p:nvCxnSpPr>
          <p:cNvPr id="268" name="Straight Connector 267">
            <a:extLst>
              <a:ext uri="{FF2B5EF4-FFF2-40B4-BE49-F238E27FC236}">
                <a16:creationId xmlns:a16="http://schemas.microsoft.com/office/drawing/2014/main" id="{4DC6B867-57D4-3F44-B577-3F3F5C881047}"/>
              </a:ext>
            </a:extLst>
          </p:cNvPr>
          <p:cNvCxnSpPr>
            <a:cxnSpLocks/>
            <a:endCxn id="263" idx="1"/>
          </p:cNvCxnSpPr>
          <p:nvPr/>
        </p:nvCxnSpPr>
        <p:spPr>
          <a:xfrm>
            <a:off x="4554545" y="4233118"/>
            <a:ext cx="0" cy="262006"/>
          </a:xfrm>
          <a:prstGeom prst="line">
            <a:avLst/>
          </a:prstGeom>
          <a:noFill/>
          <a:ln w="9525" cap="flat" cmpd="sng" algn="ctr">
            <a:solidFill>
              <a:srgbClr val="3A81BA">
                <a:shade val="95000"/>
                <a:satMod val="105000"/>
              </a:srgbClr>
            </a:solidFill>
            <a:prstDash val="solid"/>
          </a:ln>
          <a:effectLst/>
        </p:spPr>
      </p:cxnSp>
      <p:cxnSp>
        <p:nvCxnSpPr>
          <p:cNvPr id="269" name="Straight Connector 268">
            <a:extLst>
              <a:ext uri="{FF2B5EF4-FFF2-40B4-BE49-F238E27FC236}">
                <a16:creationId xmlns:a16="http://schemas.microsoft.com/office/drawing/2014/main" id="{AB3072AC-5208-1541-869F-9A28D4031AA1}"/>
              </a:ext>
            </a:extLst>
          </p:cNvPr>
          <p:cNvCxnSpPr>
            <a:cxnSpLocks/>
          </p:cNvCxnSpPr>
          <p:nvPr/>
        </p:nvCxnSpPr>
        <p:spPr>
          <a:xfrm>
            <a:off x="3853904" y="4233118"/>
            <a:ext cx="0" cy="262006"/>
          </a:xfrm>
          <a:prstGeom prst="line">
            <a:avLst/>
          </a:prstGeom>
          <a:noFill/>
          <a:ln w="9525" cap="flat" cmpd="sng" algn="ctr">
            <a:solidFill>
              <a:srgbClr val="3A81BA">
                <a:shade val="95000"/>
                <a:satMod val="105000"/>
              </a:srgbClr>
            </a:solidFill>
            <a:prstDash val="solid"/>
          </a:ln>
          <a:effectLst/>
        </p:spPr>
      </p:cxnSp>
      <p:cxnSp>
        <p:nvCxnSpPr>
          <p:cNvPr id="270" name="Straight Connector 269">
            <a:extLst>
              <a:ext uri="{FF2B5EF4-FFF2-40B4-BE49-F238E27FC236}">
                <a16:creationId xmlns:a16="http://schemas.microsoft.com/office/drawing/2014/main" id="{55738F70-31B4-7A41-9FAC-9DF8C597CF4B}"/>
              </a:ext>
            </a:extLst>
          </p:cNvPr>
          <p:cNvCxnSpPr>
            <a:cxnSpLocks/>
          </p:cNvCxnSpPr>
          <p:nvPr/>
        </p:nvCxnSpPr>
        <p:spPr>
          <a:xfrm>
            <a:off x="3063436" y="4226266"/>
            <a:ext cx="0" cy="262006"/>
          </a:xfrm>
          <a:prstGeom prst="line">
            <a:avLst/>
          </a:prstGeom>
          <a:noFill/>
          <a:ln w="9525" cap="flat" cmpd="sng" algn="ctr">
            <a:solidFill>
              <a:srgbClr val="3A81BA">
                <a:shade val="95000"/>
                <a:satMod val="105000"/>
              </a:srgbClr>
            </a:solidFill>
            <a:prstDash val="solid"/>
          </a:ln>
          <a:effectLst/>
        </p:spPr>
      </p:cxnSp>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pic>
        <p:nvPicPr>
          <p:cNvPr id="272" name="Picture 271">
            <a:extLst>
              <a:ext uri="{FF2B5EF4-FFF2-40B4-BE49-F238E27FC236}">
                <a16:creationId xmlns:a16="http://schemas.microsoft.com/office/drawing/2014/main" id="{2D63203A-27C6-E64E-A430-59C0DEDCBCFD}"/>
              </a:ext>
            </a:extLst>
          </p:cNvPr>
          <p:cNvPicPr>
            <a:picLocks noChangeAspect="1"/>
          </p:cNvPicPr>
          <p:nvPr/>
        </p:nvPicPr>
        <p:blipFill rotWithShape="1">
          <a:blip r:embed="rId3"/>
          <a:srcRect l="70462" t="60445" r="11459" b="36515"/>
          <a:stretch/>
        </p:blipFill>
        <p:spPr>
          <a:xfrm>
            <a:off x="7700991" y="3798673"/>
            <a:ext cx="1390650" cy="146051"/>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3" name="Elbow Connector 282">
            <a:extLst>
              <a:ext uri="{FF2B5EF4-FFF2-40B4-BE49-F238E27FC236}">
                <a16:creationId xmlns:a16="http://schemas.microsoft.com/office/drawing/2014/main" id="{C3670AC7-D6AC-F04A-B647-94B3A3F7A733}"/>
              </a:ext>
            </a:extLst>
          </p:cNvPr>
          <p:cNvCxnSpPr>
            <a:cxnSpLocks/>
          </p:cNvCxnSpPr>
          <p:nvPr/>
        </p:nvCxnSpPr>
        <p:spPr>
          <a:xfrm flipV="1">
            <a:off x="6849291" y="3542897"/>
            <a:ext cx="1529155" cy="315388"/>
          </a:xfrm>
          <a:prstGeom prst="bentConnector3">
            <a:avLst>
              <a:gd name="adj1" fmla="val 36118"/>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8" name="Elbow Connector 287">
            <a:extLst>
              <a:ext uri="{FF2B5EF4-FFF2-40B4-BE49-F238E27FC236}">
                <a16:creationId xmlns:a16="http://schemas.microsoft.com/office/drawing/2014/main" id="{3E65FD45-B898-7D4A-A7CF-8D72DABBB776}"/>
              </a:ext>
            </a:extLst>
          </p:cNvPr>
          <p:cNvCxnSpPr>
            <a:cxnSpLocks/>
          </p:cNvCxnSpPr>
          <p:nvPr/>
        </p:nvCxnSpPr>
        <p:spPr>
          <a:xfrm rot="16200000" flipH="1">
            <a:off x="5851342" y="4125949"/>
            <a:ext cx="780465" cy="377205"/>
          </a:xfrm>
          <a:prstGeom prst="bentConnector3">
            <a:avLst>
              <a:gd name="adj1" fmla="val 100212"/>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cxnSp>
        <p:nvCxnSpPr>
          <p:cNvPr id="296" name="Straight Connector 295">
            <a:extLst>
              <a:ext uri="{FF2B5EF4-FFF2-40B4-BE49-F238E27FC236}">
                <a16:creationId xmlns:a16="http://schemas.microsoft.com/office/drawing/2014/main" id="{AE44CC35-D87B-FE43-893B-5DA1670ECE46}"/>
              </a:ext>
            </a:extLst>
          </p:cNvPr>
          <p:cNvCxnSpPr>
            <a:cxnSpLocks/>
          </p:cNvCxnSpPr>
          <p:nvPr/>
        </p:nvCxnSpPr>
        <p:spPr>
          <a:xfrm>
            <a:off x="6292277" y="3930779"/>
            <a:ext cx="0" cy="148104"/>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0" name="TextBox 299">
            <a:extLst>
              <a:ext uri="{FF2B5EF4-FFF2-40B4-BE49-F238E27FC236}">
                <a16:creationId xmlns:a16="http://schemas.microsoft.com/office/drawing/2014/main" id="{A6B367AA-A66C-5C42-8F06-2B0CE5C856BC}"/>
              </a:ext>
            </a:extLst>
          </p:cNvPr>
          <p:cNvSpPr txBox="1"/>
          <p:nvPr/>
        </p:nvSpPr>
        <p:spPr>
          <a:xfrm>
            <a:off x="3078805" y="2997216"/>
            <a:ext cx="109286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router01</a:t>
            </a:r>
          </a:p>
        </p:txBody>
      </p:sp>
      <p:sp>
        <p:nvSpPr>
          <p:cNvPr id="301" name="TextBox 300">
            <a:extLst>
              <a:ext uri="{FF2B5EF4-FFF2-40B4-BE49-F238E27FC236}">
                <a16:creationId xmlns:a16="http://schemas.microsoft.com/office/drawing/2014/main" id="{1C91DA72-E800-7C42-8115-3D5AB10D2B40}"/>
              </a:ext>
            </a:extLst>
          </p:cNvPr>
          <p:cNvSpPr txBox="1"/>
          <p:nvPr/>
        </p:nvSpPr>
        <p:spPr>
          <a:xfrm>
            <a:off x="5599971" y="2994356"/>
            <a:ext cx="1106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router02</a:t>
            </a:r>
          </a:p>
        </p:txBody>
      </p:sp>
      <p:sp>
        <p:nvSpPr>
          <p:cNvPr id="302" name="TextBox 301">
            <a:extLst>
              <a:ext uri="{FF2B5EF4-FFF2-40B4-BE49-F238E27FC236}">
                <a16:creationId xmlns:a16="http://schemas.microsoft.com/office/drawing/2014/main" id="{D9C919BB-5B19-404D-9DF0-16C8E20499FD}"/>
              </a:ext>
            </a:extLst>
          </p:cNvPr>
          <p:cNvSpPr txBox="1"/>
          <p:nvPr/>
        </p:nvSpPr>
        <p:spPr>
          <a:xfrm>
            <a:off x="2831304" y="3581051"/>
            <a:ext cx="93196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switch01</a:t>
            </a:r>
          </a:p>
        </p:txBody>
      </p:sp>
      <p:sp>
        <p:nvSpPr>
          <p:cNvPr id="303" name="TextBox 302">
            <a:extLst>
              <a:ext uri="{FF2B5EF4-FFF2-40B4-BE49-F238E27FC236}">
                <a16:creationId xmlns:a16="http://schemas.microsoft.com/office/drawing/2014/main" id="{82E0C5DA-D6F2-7148-B33A-A71D882FCF4A}"/>
              </a:ext>
            </a:extLst>
          </p:cNvPr>
          <p:cNvSpPr txBox="1"/>
          <p:nvPr/>
        </p:nvSpPr>
        <p:spPr>
          <a:xfrm>
            <a:off x="5424816" y="3592244"/>
            <a:ext cx="73530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switch02</a:t>
            </a:r>
          </a:p>
        </p:txBody>
      </p:sp>
      <p:sp>
        <p:nvSpPr>
          <p:cNvPr id="304" name="TextBox 303">
            <a:extLst>
              <a:ext uri="{FF2B5EF4-FFF2-40B4-BE49-F238E27FC236}">
                <a16:creationId xmlns:a16="http://schemas.microsoft.com/office/drawing/2014/main" id="{F06814C7-47F5-8E41-ABD4-7C739D1A85C2}"/>
              </a:ext>
            </a:extLst>
          </p:cNvPr>
          <p:cNvSpPr txBox="1"/>
          <p:nvPr/>
        </p:nvSpPr>
        <p:spPr>
          <a:xfrm>
            <a:off x="2517974" y="4863007"/>
            <a:ext cx="1080941"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5" name="TextBox 304">
            <a:extLst>
              <a:ext uri="{FF2B5EF4-FFF2-40B4-BE49-F238E27FC236}">
                <a16:creationId xmlns:a16="http://schemas.microsoft.com/office/drawing/2014/main" id="{0B95CC83-1E33-7E4C-9FD5-84E60AF083FF}"/>
              </a:ext>
            </a:extLst>
          </p:cNvPr>
          <p:cNvSpPr txBox="1"/>
          <p:nvPr/>
        </p:nvSpPr>
        <p:spPr>
          <a:xfrm>
            <a:off x="3357687" y="4863007"/>
            <a:ext cx="9992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6" name="TextBox 305">
            <a:extLst>
              <a:ext uri="{FF2B5EF4-FFF2-40B4-BE49-F238E27FC236}">
                <a16:creationId xmlns:a16="http://schemas.microsoft.com/office/drawing/2014/main" id="{51E35911-883A-944C-BC98-DD55106BCC2F}"/>
              </a:ext>
            </a:extLst>
          </p:cNvPr>
          <p:cNvSpPr txBox="1"/>
          <p:nvPr/>
        </p:nvSpPr>
        <p:spPr>
          <a:xfrm>
            <a:off x="4174667" y="4852785"/>
            <a:ext cx="9920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7" name="TextBox 306">
            <a:extLst>
              <a:ext uri="{FF2B5EF4-FFF2-40B4-BE49-F238E27FC236}">
                <a16:creationId xmlns:a16="http://schemas.microsoft.com/office/drawing/2014/main" id="{CC785CCE-F06C-AD4A-8D68-F980DFD17B8C}"/>
              </a:ext>
            </a:extLst>
          </p:cNvPr>
          <p:cNvSpPr txBox="1"/>
          <p:nvPr/>
        </p:nvSpPr>
        <p:spPr>
          <a:xfrm>
            <a:off x="7601338" y="3577494"/>
            <a:ext cx="81890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internal01</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08380"/>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1019710"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spTree>
    <p:extLst>
      <p:ext uri="{BB962C8B-B14F-4D97-AF65-F5344CB8AC3E}">
        <p14:creationId xmlns:p14="http://schemas.microsoft.com/office/powerpoint/2010/main" val="40989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sp>
        <p:nvSpPr>
          <p:cNvPr id="261" name="Magnetic Disk 260">
            <a:extLst>
              <a:ext uri="{FF2B5EF4-FFF2-40B4-BE49-F238E27FC236}">
                <a16:creationId xmlns:a16="http://schemas.microsoft.com/office/drawing/2014/main" id="{8C393F60-6B05-1244-9BC7-BB5ADEA248C0}"/>
              </a:ext>
            </a:extLst>
          </p:cNvPr>
          <p:cNvSpPr/>
          <p:nvPr/>
        </p:nvSpPr>
        <p:spPr>
          <a:xfrm>
            <a:off x="2924538" y="4510909"/>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2" name="Magnetic Disk 261">
            <a:extLst>
              <a:ext uri="{FF2B5EF4-FFF2-40B4-BE49-F238E27FC236}">
                <a16:creationId xmlns:a16="http://schemas.microsoft.com/office/drawing/2014/main" id="{21C11384-E83F-5943-9618-5216E436454F}"/>
              </a:ext>
            </a:extLst>
          </p:cNvPr>
          <p:cNvSpPr/>
          <p:nvPr/>
        </p:nvSpPr>
        <p:spPr>
          <a:xfrm>
            <a:off x="3724684" y="4521131"/>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3" name="Magnetic Disk 262">
            <a:extLst>
              <a:ext uri="{FF2B5EF4-FFF2-40B4-BE49-F238E27FC236}">
                <a16:creationId xmlns:a16="http://schemas.microsoft.com/office/drawing/2014/main" id="{02B12B48-E325-C84D-935C-5366965E605C}"/>
              </a:ext>
            </a:extLst>
          </p:cNvPr>
          <p:cNvSpPr/>
          <p:nvPr/>
        </p:nvSpPr>
        <p:spPr>
          <a:xfrm>
            <a:off x="4420637" y="4495124"/>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267" name="Straight Connector 266">
            <a:extLst>
              <a:ext uri="{FF2B5EF4-FFF2-40B4-BE49-F238E27FC236}">
                <a16:creationId xmlns:a16="http://schemas.microsoft.com/office/drawing/2014/main" id="{4A1D5DF6-AED7-E94F-BC22-D62BB4723B05}"/>
              </a:ext>
            </a:extLst>
          </p:cNvPr>
          <p:cNvCxnSpPr>
            <a:cxnSpLocks/>
          </p:cNvCxnSpPr>
          <p:nvPr/>
        </p:nvCxnSpPr>
        <p:spPr>
          <a:xfrm flipH="1" flipV="1">
            <a:off x="3063436" y="4226988"/>
            <a:ext cx="1491109" cy="6130"/>
          </a:xfrm>
          <a:prstGeom prst="line">
            <a:avLst/>
          </a:prstGeom>
          <a:noFill/>
          <a:ln w="9525" cap="flat" cmpd="sng" algn="ctr">
            <a:solidFill>
              <a:srgbClr val="3A81BA">
                <a:shade val="95000"/>
                <a:satMod val="105000"/>
              </a:srgbClr>
            </a:solidFill>
            <a:prstDash val="solid"/>
          </a:ln>
          <a:effectLst/>
        </p:spPr>
      </p:cxnSp>
      <p:cxnSp>
        <p:nvCxnSpPr>
          <p:cNvPr id="268" name="Straight Connector 267">
            <a:extLst>
              <a:ext uri="{FF2B5EF4-FFF2-40B4-BE49-F238E27FC236}">
                <a16:creationId xmlns:a16="http://schemas.microsoft.com/office/drawing/2014/main" id="{4DC6B867-57D4-3F44-B577-3F3F5C881047}"/>
              </a:ext>
            </a:extLst>
          </p:cNvPr>
          <p:cNvCxnSpPr>
            <a:cxnSpLocks/>
            <a:endCxn id="263" idx="1"/>
          </p:cNvCxnSpPr>
          <p:nvPr/>
        </p:nvCxnSpPr>
        <p:spPr>
          <a:xfrm>
            <a:off x="4554545" y="4233118"/>
            <a:ext cx="0" cy="262006"/>
          </a:xfrm>
          <a:prstGeom prst="line">
            <a:avLst/>
          </a:prstGeom>
          <a:noFill/>
          <a:ln w="9525" cap="flat" cmpd="sng" algn="ctr">
            <a:solidFill>
              <a:srgbClr val="3A81BA">
                <a:shade val="95000"/>
                <a:satMod val="105000"/>
              </a:srgbClr>
            </a:solidFill>
            <a:prstDash val="solid"/>
          </a:ln>
          <a:effectLst/>
        </p:spPr>
      </p:cxnSp>
      <p:cxnSp>
        <p:nvCxnSpPr>
          <p:cNvPr id="269" name="Straight Connector 268">
            <a:extLst>
              <a:ext uri="{FF2B5EF4-FFF2-40B4-BE49-F238E27FC236}">
                <a16:creationId xmlns:a16="http://schemas.microsoft.com/office/drawing/2014/main" id="{AB3072AC-5208-1541-869F-9A28D4031AA1}"/>
              </a:ext>
            </a:extLst>
          </p:cNvPr>
          <p:cNvCxnSpPr>
            <a:cxnSpLocks/>
          </p:cNvCxnSpPr>
          <p:nvPr/>
        </p:nvCxnSpPr>
        <p:spPr>
          <a:xfrm>
            <a:off x="3853904" y="4233118"/>
            <a:ext cx="0" cy="262006"/>
          </a:xfrm>
          <a:prstGeom prst="line">
            <a:avLst/>
          </a:prstGeom>
          <a:noFill/>
          <a:ln w="9525" cap="flat" cmpd="sng" algn="ctr">
            <a:solidFill>
              <a:srgbClr val="3A81BA">
                <a:shade val="95000"/>
                <a:satMod val="105000"/>
              </a:srgbClr>
            </a:solidFill>
            <a:prstDash val="solid"/>
          </a:ln>
          <a:effectLst/>
        </p:spPr>
      </p:cxnSp>
      <p:cxnSp>
        <p:nvCxnSpPr>
          <p:cNvPr id="270" name="Straight Connector 269">
            <a:extLst>
              <a:ext uri="{FF2B5EF4-FFF2-40B4-BE49-F238E27FC236}">
                <a16:creationId xmlns:a16="http://schemas.microsoft.com/office/drawing/2014/main" id="{55738F70-31B4-7A41-9FAC-9DF8C597CF4B}"/>
              </a:ext>
            </a:extLst>
          </p:cNvPr>
          <p:cNvCxnSpPr>
            <a:cxnSpLocks/>
          </p:cNvCxnSpPr>
          <p:nvPr/>
        </p:nvCxnSpPr>
        <p:spPr>
          <a:xfrm>
            <a:off x="3063436" y="4226266"/>
            <a:ext cx="0" cy="262006"/>
          </a:xfrm>
          <a:prstGeom prst="line">
            <a:avLst/>
          </a:prstGeom>
          <a:noFill/>
          <a:ln w="9525" cap="flat" cmpd="sng" algn="ctr">
            <a:solidFill>
              <a:srgbClr val="3A81BA">
                <a:shade val="95000"/>
                <a:satMod val="105000"/>
              </a:srgbClr>
            </a:solidFill>
            <a:prstDash val="solid"/>
          </a:ln>
          <a:effectLst/>
        </p:spPr>
      </p:cxnSp>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4" name="TextBox 303">
            <a:extLst>
              <a:ext uri="{FF2B5EF4-FFF2-40B4-BE49-F238E27FC236}">
                <a16:creationId xmlns:a16="http://schemas.microsoft.com/office/drawing/2014/main" id="{F06814C7-47F5-8E41-ABD4-7C739D1A85C2}"/>
              </a:ext>
            </a:extLst>
          </p:cNvPr>
          <p:cNvSpPr txBox="1"/>
          <p:nvPr/>
        </p:nvSpPr>
        <p:spPr>
          <a:xfrm>
            <a:off x="2517974" y="4863007"/>
            <a:ext cx="1080941"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5" name="TextBox 304">
            <a:extLst>
              <a:ext uri="{FF2B5EF4-FFF2-40B4-BE49-F238E27FC236}">
                <a16:creationId xmlns:a16="http://schemas.microsoft.com/office/drawing/2014/main" id="{0B95CC83-1E33-7E4C-9FD5-84E60AF083FF}"/>
              </a:ext>
            </a:extLst>
          </p:cNvPr>
          <p:cNvSpPr txBox="1"/>
          <p:nvPr/>
        </p:nvSpPr>
        <p:spPr>
          <a:xfrm>
            <a:off x="3357687" y="4863007"/>
            <a:ext cx="9992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6" name="TextBox 305">
            <a:extLst>
              <a:ext uri="{FF2B5EF4-FFF2-40B4-BE49-F238E27FC236}">
                <a16:creationId xmlns:a16="http://schemas.microsoft.com/office/drawing/2014/main" id="{51E35911-883A-944C-BC98-DD55106BCC2F}"/>
              </a:ext>
            </a:extLst>
          </p:cNvPr>
          <p:cNvSpPr txBox="1"/>
          <p:nvPr/>
        </p:nvSpPr>
        <p:spPr>
          <a:xfrm>
            <a:off x="4174667" y="4852785"/>
            <a:ext cx="9920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Tree>
    <p:extLst>
      <p:ext uri="{BB962C8B-B14F-4D97-AF65-F5344CB8AC3E}">
        <p14:creationId xmlns:p14="http://schemas.microsoft.com/office/powerpoint/2010/main" val="36010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pic>
        <p:nvPicPr>
          <p:cNvPr id="64" name="Picture 63">
            <a:extLst>
              <a:ext uri="{FF2B5EF4-FFF2-40B4-BE49-F238E27FC236}">
                <a16:creationId xmlns:a16="http://schemas.microsoft.com/office/drawing/2014/main" id="{ECBBB6E2-9979-48A8-A77B-0F2F1C06D9C9}"/>
              </a:ext>
            </a:extLst>
          </p:cNvPr>
          <p:cNvPicPr>
            <a:picLocks noChangeAspect="1"/>
          </p:cNvPicPr>
          <p:nvPr/>
        </p:nvPicPr>
        <p:blipFill>
          <a:blip r:embed="rId5"/>
          <a:stretch>
            <a:fillRect/>
          </a:stretch>
        </p:blipFill>
        <p:spPr>
          <a:xfrm>
            <a:off x="3369873" y="3979225"/>
            <a:ext cx="580312" cy="439937"/>
          </a:xfrm>
          <a:prstGeom prst="rect">
            <a:avLst/>
          </a:prstGeom>
        </p:spPr>
      </p:pic>
      <p:sp>
        <p:nvSpPr>
          <p:cNvPr id="65" name="TextBox 64">
            <a:extLst>
              <a:ext uri="{FF2B5EF4-FFF2-40B4-BE49-F238E27FC236}">
                <a16:creationId xmlns:a16="http://schemas.microsoft.com/office/drawing/2014/main" id="{7158A219-02D7-4D63-89A7-912D543D4231}"/>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6" name="Elbow Connector 128">
            <a:extLst>
              <a:ext uri="{FF2B5EF4-FFF2-40B4-BE49-F238E27FC236}">
                <a16:creationId xmlns:a16="http://schemas.microsoft.com/office/drawing/2014/main" id="{B45FD229-9A97-4081-B883-728C237CBE5F}"/>
              </a:ext>
            </a:extLst>
          </p:cNvPr>
          <p:cNvCxnSpPr>
            <a:cxnSpLocks/>
            <a:stCxn id="64"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160633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871521" y="4431347"/>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5"/>
          <a:stretch>
            <a:fillRect/>
          </a:stretch>
        </p:blipFill>
        <p:spPr>
          <a:xfrm>
            <a:off x="5089834" y="3992435"/>
            <a:ext cx="438912" cy="438912"/>
          </a:xfrm>
          <a:prstGeom prst="rect">
            <a:avLst/>
          </a:prstGeom>
        </p:spPr>
      </p:pic>
      <p:cxnSp>
        <p:nvCxnSpPr>
          <p:cNvPr id="59" name="Straight Connector 58">
            <a:extLst>
              <a:ext uri="{FF2B5EF4-FFF2-40B4-BE49-F238E27FC236}">
                <a16:creationId xmlns:a16="http://schemas.microsoft.com/office/drawing/2014/main" id="{1B1C55EC-EEAC-4AB6-B050-A2384A1D4227}"/>
              </a:ext>
            </a:extLst>
          </p:cNvPr>
          <p:cNvCxnSpPr>
            <a:cxnSpLocks/>
          </p:cNvCxnSpPr>
          <p:nvPr/>
        </p:nvCxnSpPr>
        <p:spPr>
          <a:xfrm>
            <a:off x="4777710" y="3765732"/>
            <a:ext cx="531580" cy="0"/>
          </a:xfrm>
          <a:prstGeom prst="line">
            <a:avLst/>
          </a:prstGeom>
          <a:noFill/>
          <a:ln w="9525" cap="flat" cmpd="sng" algn="ctr">
            <a:solidFill>
              <a:srgbClr val="3A81BA">
                <a:shade val="95000"/>
                <a:satMod val="105000"/>
              </a:srgbClr>
            </a:solidFill>
            <a:prstDash val="solid"/>
          </a:ln>
          <a:effectLst/>
        </p:spPr>
      </p:cxnSp>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309290" y="3760762"/>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6"/>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125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871521" y="4431347"/>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5"/>
          <a:stretch>
            <a:fillRect/>
          </a:stretch>
        </p:blipFill>
        <p:spPr>
          <a:xfrm>
            <a:off x="5089834" y="3992435"/>
            <a:ext cx="438912" cy="438912"/>
          </a:xfrm>
          <a:prstGeom prst="rect">
            <a:avLst/>
          </a:prstGeom>
        </p:spPr>
      </p:pic>
      <p:cxnSp>
        <p:nvCxnSpPr>
          <p:cNvPr id="59" name="Straight Connector 58">
            <a:extLst>
              <a:ext uri="{FF2B5EF4-FFF2-40B4-BE49-F238E27FC236}">
                <a16:creationId xmlns:a16="http://schemas.microsoft.com/office/drawing/2014/main" id="{1B1C55EC-EEAC-4AB6-B050-A2384A1D4227}"/>
              </a:ext>
            </a:extLst>
          </p:cNvPr>
          <p:cNvCxnSpPr>
            <a:cxnSpLocks/>
          </p:cNvCxnSpPr>
          <p:nvPr/>
        </p:nvCxnSpPr>
        <p:spPr>
          <a:xfrm>
            <a:off x="4777710" y="3765732"/>
            <a:ext cx="531580" cy="0"/>
          </a:xfrm>
          <a:prstGeom prst="line">
            <a:avLst/>
          </a:prstGeom>
          <a:noFill/>
          <a:ln w="9525" cap="flat" cmpd="sng" algn="ctr">
            <a:solidFill>
              <a:srgbClr val="3A81BA">
                <a:shade val="95000"/>
                <a:satMod val="105000"/>
              </a:srgbClr>
            </a:solidFill>
            <a:prstDash val="solid"/>
          </a:ln>
          <a:effectLst/>
        </p:spPr>
      </p:cxnSp>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309290" y="3760762"/>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6"/>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
        <p:nvSpPr>
          <p:cNvPr id="53" name="TextBox 52">
            <a:extLst>
              <a:ext uri="{FF2B5EF4-FFF2-40B4-BE49-F238E27FC236}">
                <a16:creationId xmlns:a16="http://schemas.microsoft.com/office/drawing/2014/main" id="{F9841BC1-A4E3-4811-8DF8-C0FFDAC83612}"/>
              </a:ext>
            </a:extLst>
          </p:cNvPr>
          <p:cNvSpPr txBox="1"/>
          <p:nvPr/>
        </p:nvSpPr>
        <p:spPr>
          <a:xfrm>
            <a:off x="6092925" y="4415933"/>
            <a:ext cx="1200254"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54" name="TextBox 53">
            <a:extLst>
              <a:ext uri="{FF2B5EF4-FFF2-40B4-BE49-F238E27FC236}">
                <a16:creationId xmlns:a16="http://schemas.microsoft.com/office/drawing/2014/main" id="{82EAACBA-7474-400A-8E06-ACC1087B606C}"/>
              </a:ext>
            </a:extLst>
          </p:cNvPr>
          <p:cNvSpPr txBox="1"/>
          <p:nvPr/>
        </p:nvSpPr>
        <p:spPr>
          <a:xfrm>
            <a:off x="7460418" y="4418151"/>
            <a:ext cx="1123099"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pic>
        <p:nvPicPr>
          <p:cNvPr id="55" name="Picture 54">
            <a:extLst>
              <a:ext uri="{FF2B5EF4-FFF2-40B4-BE49-F238E27FC236}">
                <a16:creationId xmlns:a16="http://schemas.microsoft.com/office/drawing/2014/main" id="{D08FB4E0-061E-4227-872D-603355396F51}"/>
              </a:ext>
            </a:extLst>
          </p:cNvPr>
          <p:cNvPicPr>
            <a:picLocks noChangeAspect="1"/>
          </p:cNvPicPr>
          <p:nvPr/>
        </p:nvPicPr>
        <p:blipFill>
          <a:blip r:embed="rId7"/>
          <a:stretch>
            <a:fillRect/>
          </a:stretch>
        </p:blipFill>
        <p:spPr>
          <a:xfrm>
            <a:off x="6461627" y="3986811"/>
            <a:ext cx="438912" cy="438912"/>
          </a:xfrm>
          <a:prstGeom prst="rect">
            <a:avLst/>
          </a:prstGeom>
        </p:spPr>
      </p:pic>
      <p:pic>
        <p:nvPicPr>
          <p:cNvPr id="56" name="Picture 55">
            <a:extLst>
              <a:ext uri="{FF2B5EF4-FFF2-40B4-BE49-F238E27FC236}">
                <a16:creationId xmlns:a16="http://schemas.microsoft.com/office/drawing/2014/main" id="{AB59CA15-0449-4FFD-BEA6-A55591F3F0A0}"/>
              </a:ext>
            </a:extLst>
          </p:cNvPr>
          <p:cNvPicPr>
            <a:picLocks noChangeAspect="1"/>
          </p:cNvPicPr>
          <p:nvPr/>
        </p:nvPicPr>
        <p:blipFill>
          <a:blip r:embed="rId7"/>
          <a:stretch>
            <a:fillRect/>
          </a:stretch>
        </p:blipFill>
        <p:spPr>
          <a:xfrm>
            <a:off x="7805445" y="3986811"/>
            <a:ext cx="438912" cy="438912"/>
          </a:xfrm>
          <a:prstGeom prst="rect">
            <a:avLst/>
          </a:prstGeom>
        </p:spPr>
      </p:pic>
      <p:cxnSp>
        <p:nvCxnSpPr>
          <p:cNvPr id="64" name="Straight Connector 63">
            <a:extLst>
              <a:ext uri="{FF2B5EF4-FFF2-40B4-BE49-F238E27FC236}">
                <a16:creationId xmlns:a16="http://schemas.microsoft.com/office/drawing/2014/main" id="{2ABF6561-6CE9-44ED-AAFD-10423F04588B}"/>
              </a:ext>
            </a:extLst>
          </p:cNvPr>
          <p:cNvCxnSpPr>
            <a:cxnSpLocks/>
          </p:cNvCxnSpPr>
          <p:nvPr/>
        </p:nvCxnSpPr>
        <p:spPr>
          <a:xfrm>
            <a:off x="8021968" y="3765571"/>
            <a:ext cx="0" cy="204862"/>
          </a:xfrm>
          <a:prstGeom prst="line">
            <a:avLst/>
          </a:prstGeom>
          <a:noFill/>
          <a:ln w="9525" cap="flat" cmpd="sng" algn="ctr">
            <a:solidFill>
              <a:srgbClr val="3A81BA">
                <a:shade val="95000"/>
                <a:satMod val="105000"/>
              </a:srgbClr>
            </a:solidFill>
            <a:prstDash val="solid"/>
          </a:ln>
          <a:effectLst/>
        </p:spPr>
      </p:cxnSp>
      <p:cxnSp>
        <p:nvCxnSpPr>
          <p:cNvPr id="65" name="Straight Connector 64">
            <a:extLst>
              <a:ext uri="{FF2B5EF4-FFF2-40B4-BE49-F238E27FC236}">
                <a16:creationId xmlns:a16="http://schemas.microsoft.com/office/drawing/2014/main" id="{094C07C2-2767-4A59-B8B8-FED030E89A5B}"/>
              </a:ext>
            </a:extLst>
          </p:cNvPr>
          <p:cNvCxnSpPr>
            <a:cxnSpLocks/>
          </p:cNvCxnSpPr>
          <p:nvPr/>
        </p:nvCxnSpPr>
        <p:spPr>
          <a:xfrm>
            <a:off x="6681083" y="3765571"/>
            <a:ext cx="0" cy="204862"/>
          </a:xfrm>
          <a:prstGeom prst="line">
            <a:avLst/>
          </a:prstGeom>
          <a:noFill/>
          <a:ln w="9525" cap="flat" cmpd="sng" algn="ctr">
            <a:solidFill>
              <a:srgbClr val="3A81BA">
                <a:shade val="95000"/>
                <a:satMod val="105000"/>
              </a:srgbClr>
            </a:solidFill>
            <a:prstDash val="solid"/>
          </a:ln>
          <a:effectLst/>
        </p:spPr>
      </p:cxnSp>
      <p:cxnSp>
        <p:nvCxnSpPr>
          <p:cNvPr id="66" name="Straight Connector 65">
            <a:extLst>
              <a:ext uri="{FF2B5EF4-FFF2-40B4-BE49-F238E27FC236}">
                <a16:creationId xmlns:a16="http://schemas.microsoft.com/office/drawing/2014/main" id="{55EE79E5-D189-4662-A18C-74399B941152}"/>
              </a:ext>
            </a:extLst>
          </p:cNvPr>
          <p:cNvCxnSpPr>
            <a:cxnSpLocks/>
          </p:cNvCxnSpPr>
          <p:nvPr/>
        </p:nvCxnSpPr>
        <p:spPr>
          <a:xfrm>
            <a:off x="4790236" y="3765571"/>
            <a:ext cx="3231732" cy="0"/>
          </a:xfrm>
          <a:prstGeom prst="line">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71121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Goals for this session</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86740" y="1435497"/>
            <a:ext cx="9303218" cy="5330690"/>
          </a:xfrm>
        </p:spPr>
        <p:txBody>
          <a:bodyPr/>
          <a:lstStyle/>
          <a:p>
            <a:pPr marL="533400" indent="-457200">
              <a:spcBef>
                <a:spcPts val="600"/>
              </a:spcBef>
              <a:buSzPts val="2400"/>
              <a:buFont typeface="Arial" panose="020B0604020202020204" pitchFamily="34" charset="0"/>
              <a:buChar char="•"/>
            </a:pPr>
            <a:r>
              <a:rPr lang="en-US" dirty="0"/>
              <a:t>Migrate a Datacenter hosted app to Azure.</a:t>
            </a:r>
          </a:p>
          <a:p>
            <a:pPr marL="533400" indent="-457200">
              <a:spcBef>
                <a:spcPts val="0"/>
              </a:spcBef>
              <a:buSzPts val="2400"/>
              <a:buFont typeface="Arial" panose="020B0604020202020204" pitchFamily="34" charset="0"/>
              <a:buChar char="•"/>
            </a:pPr>
            <a:r>
              <a:rPr lang="en-US" dirty="0"/>
              <a:t>Review available endpoints for migration.</a:t>
            </a:r>
          </a:p>
          <a:p>
            <a:pPr marL="533400" indent="-457200">
              <a:spcBef>
                <a:spcPts val="0"/>
              </a:spcBef>
              <a:buSzPts val="2400"/>
              <a:buFont typeface="Arial" panose="020B0604020202020204" pitchFamily="34" charset="0"/>
              <a:buChar char="•"/>
            </a:pPr>
            <a:r>
              <a:rPr lang="en-US" dirty="0"/>
              <a:t>Modernize operational tasks with Azure.</a:t>
            </a:r>
          </a:p>
          <a:p>
            <a:pPr marL="533400" indent="-457200">
              <a:spcBef>
                <a:spcPts val="0"/>
              </a:spcBef>
              <a:buSzPts val="2400"/>
              <a:buFont typeface="Arial" panose="020B0604020202020204" pitchFamily="34" charset="0"/>
              <a:buChar char="•"/>
            </a:pPr>
            <a:r>
              <a:rPr lang="en-US" dirty="0"/>
              <a:t>Hands-on experience migrating an app to Azure!</a:t>
            </a:r>
          </a:p>
          <a:p>
            <a:pPr marL="533400" indent="-457200">
              <a:spcBef>
                <a:spcPts val="0"/>
              </a:spcBef>
              <a:buSzPts val="2400"/>
            </a:pPr>
            <a:endParaRPr lang="en-US" dirty="0"/>
          </a:p>
          <a:p>
            <a:pPr marL="533400" indent="-457200">
              <a:spcBef>
                <a:spcPts val="0"/>
              </a:spcBef>
              <a:buSzPts val="2400"/>
            </a:pPr>
            <a:endParaRPr lang="en-US" dirty="0"/>
          </a:p>
          <a:p>
            <a:pPr marL="0" lvl="0" indent="0">
              <a:spcBef>
                <a:spcPts val="600"/>
              </a:spcBef>
              <a:buNone/>
            </a:pPr>
            <a:endParaRPr lang="en-US" dirty="0"/>
          </a:p>
          <a:p>
            <a:pPr marL="0" lvl="0" indent="0">
              <a:spcBef>
                <a:spcPts val="600"/>
              </a:spcBef>
              <a:buNone/>
            </a:pPr>
            <a:endParaRPr lang="en-US" dirty="0"/>
          </a:p>
          <a:p>
            <a:pPr marL="0" lvl="0" indent="0">
              <a:spcBef>
                <a:spcPts val="600"/>
              </a:spcBef>
              <a:buNone/>
            </a:pPr>
            <a:r>
              <a:rPr lang="en-US" sz="2400" dirty="0"/>
              <a:t>You can download the </a:t>
            </a:r>
            <a:r>
              <a:rPr lang="en-US" sz="2400" dirty="0" err="1"/>
              <a:t>github</a:t>
            </a:r>
            <a:r>
              <a:rPr lang="en-US" sz="2400" dirty="0"/>
              <a:t> repo here to follow along.</a:t>
            </a:r>
          </a:p>
          <a:p>
            <a:pPr lvl="0">
              <a:spcBef>
                <a:spcPts val="600"/>
              </a:spcBef>
            </a:pPr>
            <a:r>
              <a:rPr lang="en-US" dirty="0">
                <a:hlinkClick r:id="rId3"/>
              </a:rPr>
              <a:t>https://github.com/davew-msft/2019AzureMigrateYourApps</a:t>
            </a: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4"/>
          <a:stretch>
            <a:fillRect/>
          </a:stretch>
        </p:blipFill>
        <p:spPr>
          <a:xfrm>
            <a:off x="6526923" y="2210696"/>
            <a:ext cx="6079771" cy="3211807"/>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5031303" y="1431529"/>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297" name="Down Arrow 296">
            <a:extLst>
              <a:ext uri="{FF2B5EF4-FFF2-40B4-BE49-F238E27FC236}">
                <a16:creationId xmlns:a16="http://schemas.microsoft.com/office/drawing/2014/main" id="{750B5B89-C9C9-7146-8987-8D8E7E88349C}"/>
              </a:ext>
            </a:extLst>
          </p:cNvPr>
          <p:cNvSpPr/>
          <p:nvPr/>
        </p:nvSpPr>
        <p:spPr>
          <a:xfrm>
            <a:off x="5973076" y="2264450"/>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5326605" y="1693566"/>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5089435" y="2369014"/>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5449001" y="961689"/>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5814519" y="879799"/>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6110789" y="867327"/>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5760238" y="1298750"/>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5918676" y="12400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6300336" y="1242944"/>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3"/>
          <a:stretch>
            <a:fillRect/>
          </a:stretch>
        </p:blipFill>
        <p:spPr>
          <a:xfrm>
            <a:off x="5527662" y="2765729"/>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5860106" y="2153277"/>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5334366" y="3292468"/>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589000" y="4434648"/>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4"/>
          <a:stretch>
            <a:fillRect/>
          </a:stretch>
        </p:blipFill>
        <p:spPr>
          <a:xfrm>
            <a:off x="4809110" y="3979737"/>
            <a:ext cx="438912" cy="438912"/>
          </a:xfrm>
          <a:prstGeom prst="rect">
            <a:avLst/>
          </a:prstGeom>
        </p:spPr>
      </p:pic>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021867" y="3765571"/>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5"/>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a:endCxn id="82" idx="2"/>
          </p:cNvCxnSpPr>
          <p:nvPr/>
        </p:nvCxnSpPr>
        <p:spPr>
          <a:xfrm rot="5400000" flipH="1" flipV="1">
            <a:off x="4543600" y="2655118"/>
            <a:ext cx="440536" cy="2207679"/>
          </a:xfrm>
          <a:prstGeom prst="bentConnector3">
            <a:avLst>
              <a:gd name="adj1" fmla="val 50000"/>
            </a:avLst>
          </a:prstGeom>
          <a:noFill/>
          <a:ln w="9525" cap="flat" cmpd="sng" algn="ctr">
            <a:solidFill>
              <a:srgbClr val="3A81BA">
                <a:shade val="95000"/>
                <a:satMod val="105000"/>
              </a:srgbClr>
            </a:solidFill>
            <a:prstDash val="solid"/>
          </a:ln>
          <a:effectLst/>
        </p:spPr>
      </p:cxnSp>
      <p:sp>
        <p:nvSpPr>
          <p:cNvPr id="53" name="TextBox 52">
            <a:extLst>
              <a:ext uri="{FF2B5EF4-FFF2-40B4-BE49-F238E27FC236}">
                <a16:creationId xmlns:a16="http://schemas.microsoft.com/office/drawing/2014/main" id="{F9841BC1-A4E3-4811-8DF8-C0FFDAC83612}"/>
              </a:ext>
            </a:extLst>
          </p:cNvPr>
          <p:cNvSpPr txBox="1"/>
          <p:nvPr/>
        </p:nvSpPr>
        <p:spPr>
          <a:xfrm>
            <a:off x="6092925" y="4415933"/>
            <a:ext cx="1200254"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54" name="TextBox 53">
            <a:extLst>
              <a:ext uri="{FF2B5EF4-FFF2-40B4-BE49-F238E27FC236}">
                <a16:creationId xmlns:a16="http://schemas.microsoft.com/office/drawing/2014/main" id="{82EAACBA-7474-400A-8E06-ACC1087B606C}"/>
              </a:ext>
            </a:extLst>
          </p:cNvPr>
          <p:cNvSpPr txBox="1"/>
          <p:nvPr/>
        </p:nvSpPr>
        <p:spPr>
          <a:xfrm>
            <a:off x="7460418" y="4418151"/>
            <a:ext cx="1123099"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pic>
        <p:nvPicPr>
          <p:cNvPr id="55" name="Picture 54">
            <a:extLst>
              <a:ext uri="{FF2B5EF4-FFF2-40B4-BE49-F238E27FC236}">
                <a16:creationId xmlns:a16="http://schemas.microsoft.com/office/drawing/2014/main" id="{D08FB4E0-061E-4227-872D-603355396F51}"/>
              </a:ext>
            </a:extLst>
          </p:cNvPr>
          <p:cNvPicPr>
            <a:picLocks noChangeAspect="1"/>
          </p:cNvPicPr>
          <p:nvPr/>
        </p:nvPicPr>
        <p:blipFill>
          <a:blip r:embed="rId6"/>
          <a:stretch>
            <a:fillRect/>
          </a:stretch>
        </p:blipFill>
        <p:spPr>
          <a:xfrm>
            <a:off x="6461627" y="3986811"/>
            <a:ext cx="438912" cy="438912"/>
          </a:xfrm>
          <a:prstGeom prst="rect">
            <a:avLst/>
          </a:prstGeom>
        </p:spPr>
      </p:pic>
      <p:pic>
        <p:nvPicPr>
          <p:cNvPr id="56" name="Picture 55">
            <a:extLst>
              <a:ext uri="{FF2B5EF4-FFF2-40B4-BE49-F238E27FC236}">
                <a16:creationId xmlns:a16="http://schemas.microsoft.com/office/drawing/2014/main" id="{AB59CA15-0449-4FFD-BEA6-A55591F3F0A0}"/>
              </a:ext>
            </a:extLst>
          </p:cNvPr>
          <p:cNvPicPr>
            <a:picLocks noChangeAspect="1"/>
          </p:cNvPicPr>
          <p:nvPr/>
        </p:nvPicPr>
        <p:blipFill>
          <a:blip r:embed="rId6"/>
          <a:stretch>
            <a:fillRect/>
          </a:stretch>
        </p:blipFill>
        <p:spPr>
          <a:xfrm>
            <a:off x="7805445" y="3986811"/>
            <a:ext cx="438912" cy="438912"/>
          </a:xfrm>
          <a:prstGeom prst="rect">
            <a:avLst/>
          </a:prstGeom>
        </p:spPr>
      </p:pic>
      <p:cxnSp>
        <p:nvCxnSpPr>
          <p:cNvPr id="64" name="Straight Connector 63">
            <a:extLst>
              <a:ext uri="{FF2B5EF4-FFF2-40B4-BE49-F238E27FC236}">
                <a16:creationId xmlns:a16="http://schemas.microsoft.com/office/drawing/2014/main" id="{2ABF6561-6CE9-44ED-AAFD-10423F04588B}"/>
              </a:ext>
            </a:extLst>
          </p:cNvPr>
          <p:cNvCxnSpPr>
            <a:cxnSpLocks/>
          </p:cNvCxnSpPr>
          <p:nvPr/>
        </p:nvCxnSpPr>
        <p:spPr>
          <a:xfrm>
            <a:off x="8021968" y="3765571"/>
            <a:ext cx="0" cy="204862"/>
          </a:xfrm>
          <a:prstGeom prst="line">
            <a:avLst/>
          </a:prstGeom>
          <a:noFill/>
          <a:ln w="9525" cap="flat" cmpd="sng" algn="ctr">
            <a:solidFill>
              <a:srgbClr val="3A81BA">
                <a:shade val="95000"/>
                <a:satMod val="105000"/>
              </a:srgbClr>
            </a:solidFill>
            <a:prstDash val="solid"/>
          </a:ln>
          <a:effectLst/>
        </p:spPr>
      </p:cxnSp>
      <p:cxnSp>
        <p:nvCxnSpPr>
          <p:cNvPr id="65" name="Straight Connector 64">
            <a:extLst>
              <a:ext uri="{FF2B5EF4-FFF2-40B4-BE49-F238E27FC236}">
                <a16:creationId xmlns:a16="http://schemas.microsoft.com/office/drawing/2014/main" id="{094C07C2-2767-4A59-B8B8-FED030E89A5B}"/>
              </a:ext>
            </a:extLst>
          </p:cNvPr>
          <p:cNvCxnSpPr>
            <a:cxnSpLocks/>
          </p:cNvCxnSpPr>
          <p:nvPr/>
        </p:nvCxnSpPr>
        <p:spPr>
          <a:xfrm>
            <a:off x="6681083" y="3765571"/>
            <a:ext cx="0" cy="204862"/>
          </a:xfrm>
          <a:prstGeom prst="line">
            <a:avLst/>
          </a:prstGeom>
          <a:noFill/>
          <a:ln w="9525" cap="flat" cmpd="sng" algn="ctr">
            <a:solidFill>
              <a:srgbClr val="3A81BA">
                <a:shade val="95000"/>
                <a:satMod val="105000"/>
              </a:srgbClr>
            </a:solidFill>
            <a:prstDash val="solid"/>
          </a:ln>
          <a:effectLst/>
        </p:spPr>
      </p:cxnSp>
      <p:cxnSp>
        <p:nvCxnSpPr>
          <p:cNvPr id="66" name="Straight Connector 65">
            <a:extLst>
              <a:ext uri="{FF2B5EF4-FFF2-40B4-BE49-F238E27FC236}">
                <a16:creationId xmlns:a16="http://schemas.microsoft.com/office/drawing/2014/main" id="{55EE79E5-D189-4662-A18C-74399B941152}"/>
              </a:ext>
            </a:extLst>
          </p:cNvPr>
          <p:cNvCxnSpPr>
            <a:cxnSpLocks/>
          </p:cNvCxnSpPr>
          <p:nvPr/>
        </p:nvCxnSpPr>
        <p:spPr>
          <a:xfrm>
            <a:off x="4790236" y="3763083"/>
            <a:ext cx="3231732" cy="0"/>
          </a:xfrm>
          <a:prstGeom prst="line">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419674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Wrap up</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49963" y="1268062"/>
            <a:ext cx="7395531" cy="3271665"/>
          </a:xfrm>
        </p:spPr>
        <p:txBody>
          <a:bodyPr/>
          <a:lstStyle/>
          <a:p>
            <a:pPr marL="533400" indent="-457200">
              <a:spcBef>
                <a:spcPts val="600"/>
              </a:spcBef>
              <a:buSzPts val="2400"/>
              <a:buFont typeface="Arial" panose="020B0604020202020204" pitchFamily="34" charset="0"/>
              <a:buChar char="•"/>
            </a:pPr>
            <a:r>
              <a:rPr lang="en-US" dirty="0"/>
              <a:t>Discussed cloud migration benefits</a:t>
            </a:r>
          </a:p>
          <a:p>
            <a:pPr marL="533400" indent="-457200">
              <a:spcBef>
                <a:spcPts val="600"/>
              </a:spcBef>
              <a:buSzPts val="2400"/>
              <a:buFont typeface="Arial" panose="020B0604020202020204" pitchFamily="34" charset="0"/>
              <a:buChar char="•"/>
            </a:pPr>
            <a:r>
              <a:rPr lang="en-US" dirty="0"/>
              <a:t>Reviewed migration options for the Tailwind Traders Datacenter hosted app to Azure!</a:t>
            </a:r>
          </a:p>
          <a:p>
            <a:pPr marL="533400" indent="-457200">
              <a:spcBef>
                <a:spcPts val="0"/>
              </a:spcBef>
              <a:buSzPts val="2400"/>
              <a:buFont typeface="Arial" panose="020B0604020202020204" pitchFamily="34" charset="0"/>
              <a:buChar char="•"/>
            </a:pPr>
            <a:r>
              <a:rPr lang="en-US" dirty="0"/>
              <a:t>Dipped into the current and planned architecture for Tailwind Traders app</a:t>
            </a:r>
          </a:p>
          <a:p>
            <a:pPr marL="533400" indent="-457200">
              <a:spcBef>
                <a:spcPts val="0"/>
              </a:spcBef>
              <a:buSzPts val="2400"/>
              <a:buFont typeface="Arial" panose="020B0604020202020204" pitchFamily="34" charset="0"/>
              <a:buChar char="•"/>
            </a:pPr>
            <a:endParaRPr lang="en-US" dirty="0"/>
          </a:p>
          <a:p>
            <a:pPr marL="533400" indent="-457200">
              <a:spcBef>
                <a:spcPts val="0"/>
              </a:spcBef>
              <a:buSzPts val="2400"/>
            </a:pPr>
            <a:endParaRPr lang="en-US" dirty="0"/>
          </a:p>
          <a:p>
            <a:pPr marL="533400" indent="-457200">
              <a:spcBef>
                <a:spcPts val="0"/>
              </a:spcBef>
              <a:buSzPts val="2400"/>
            </a:pP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3"/>
          <a:stretch>
            <a:fillRect/>
          </a:stretch>
        </p:blipFill>
        <p:spPr>
          <a:xfrm>
            <a:off x="6683334" y="1327920"/>
            <a:ext cx="6079771" cy="3211807"/>
          </a:xfrm>
          <a:prstGeom prst="rect">
            <a:avLst/>
          </a:prstGeom>
        </p:spPr>
      </p:pic>
      <p:sp>
        <p:nvSpPr>
          <p:cNvPr id="2" name="Rectangle 1">
            <a:extLst>
              <a:ext uri="{FF2B5EF4-FFF2-40B4-BE49-F238E27FC236}">
                <a16:creationId xmlns:a16="http://schemas.microsoft.com/office/drawing/2014/main" id="{62A96168-BCC6-C84B-BD9B-38BEBEDEF75A}"/>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3" name="Rectangle 2">
            <a:extLst>
              <a:ext uri="{FF2B5EF4-FFF2-40B4-BE49-F238E27FC236}">
                <a16:creationId xmlns:a16="http://schemas.microsoft.com/office/drawing/2014/main" id="{1F3EC7C8-5C3E-1043-B46A-58B96FE07EBD}"/>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4" name="Rectangle 3">
            <a:extLst>
              <a:ext uri="{FF2B5EF4-FFF2-40B4-BE49-F238E27FC236}">
                <a16:creationId xmlns:a16="http://schemas.microsoft.com/office/drawing/2014/main" id="{CE1838BC-DBF7-4AF5-8450-C5004990766B}"/>
              </a:ext>
            </a:extLst>
          </p:cNvPr>
          <p:cNvSpPr/>
          <p:nvPr/>
        </p:nvSpPr>
        <p:spPr>
          <a:xfrm>
            <a:off x="353045" y="5384317"/>
            <a:ext cx="9835000" cy="646331"/>
          </a:xfrm>
          <a:prstGeom prst="rect">
            <a:avLst/>
          </a:prstGeom>
        </p:spPr>
        <p:txBody>
          <a:bodyPr wrap="none">
            <a:spAutoFit/>
          </a:bodyPr>
          <a:lstStyle/>
          <a:p>
            <a:r>
              <a:rPr lang="en-US" sz="3600" dirty="0"/>
              <a:t>Up Next: Overview of Database Migrations to Azure</a:t>
            </a:r>
          </a:p>
        </p:txBody>
      </p:sp>
    </p:spTree>
    <p:extLst>
      <p:ext uri="{BB962C8B-B14F-4D97-AF65-F5344CB8AC3E}">
        <p14:creationId xmlns:p14="http://schemas.microsoft.com/office/powerpoint/2010/main" val="241724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15441BC1-AC97-1843-A7D3-B69489C32C15}"/>
              </a:ext>
            </a:extLst>
          </p:cNvPr>
          <p:cNvSpPr>
            <a:spLocks noGrp="1"/>
          </p:cNvSpPr>
          <p:nvPr>
            <p:ph type="title"/>
          </p:nvPr>
        </p:nvSpPr>
        <p:spPr>
          <a:xfrm>
            <a:off x="1709166" y="3092958"/>
            <a:ext cx="9144000" cy="498598"/>
          </a:xfrm>
        </p:spPr>
        <p:txBody>
          <a:bodyPr/>
          <a:lstStyle/>
          <a:p>
            <a:pPr algn="ctr"/>
            <a:r>
              <a:rPr lang="en-US"/>
              <a:t>Where are your applications?</a:t>
            </a:r>
          </a:p>
        </p:txBody>
      </p:sp>
    </p:spTree>
    <p:extLst>
      <p:ext uri="{BB962C8B-B14F-4D97-AF65-F5344CB8AC3E}">
        <p14:creationId xmlns:p14="http://schemas.microsoft.com/office/powerpoint/2010/main" val="875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4" descr="A building with a metal fence&#10;&#10;Description automatically generated">
            <a:extLst>
              <a:ext uri="{FF2B5EF4-FFF2-40B4-BE49-F238E27FC236}">
                <a16:creationId xmlns:a16="http://schemas.microsoft.com/office/drawing/2014/main" id="{961EBEE6-DD3D-3942-902A-ABAE8B5C9181}"/>
              </a:ext>
            </a:extLst>
          </p:cNvPr>
          <p:cNvPicPr>
            <a:picLocks noChangeAspect="1"/>
          </p:cNvPicPr>
          <p:nvPr/>
        </p:nvPicPr>
        <p:blipFill>
          <a:blip r:embed="rId3"/>
          <a:srcRect l="16710" r="16710"/>
          <a:stretch>
            <a:fillRect/>
          </a:stretch>
        </p:blipFill>
        <p:spPr bwMode="gray">
          <a:xfrm>
            <a:off x="2886075" y="0"/>
            <a:ext cx="6858000" cy="6858000"/>
          </a:xfrm>
          <a:prstGeom prst="rect">
            <a:avLst/>
          </a:prstGeom>
          <a:blipFill>
            <a:blip r:embed="rId4">
              <a:extLst>
                <a:ext uri="{28A0092B-C50C-407E-A947-70E740481C1C}">
                  <a14:useLocalDpi xmlns:a14="http://schemas.microsoft.com/office/drawing/2010/main" val="0"/>
                </a:ext>
              </a:extLst>
            </a:blip>
            <a:stretch>
              <a:fillRect/>
            </a:stretch>
          </a:blipFill>
        </p:spPr>
      </p:pic>
    </p:spTree>
    <p:extLst>
      <p:ext uri="{BB962C8B-B14F-4D97-AF65-F5344CB8AC3E}">
        <p14:creationId xmlns:p14="http://schemas.microsoft.com/office/powerpoint/2010/main" val="385407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CF1CBB-AA63-B84A-9548-D823F18A82BB}"/>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70908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FBA9011-91C6-A94C-86B9-1F32F22A3AE9}"/>
              </a:ext>
            </a:extLst>
          </p:cNvPr>
          <p:cNvSpPr txBox="1"/>
          <p:nvPr/>
        </p:nvSpPr>
        <p:spPr>
          <a:xfrm>
            <a:off x="4121063" y="5198301"/>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20" name="Title 16">
            <a:extLst>
              <a:ext uri="{FF2B5EF4-FFF2-40B4-BE49-F238E27FC236}">
                <a16:creationId xmlns:a16="http://schemas.microsoft.com/office/drawing/2014/main" id="{8CAB4022-1995-1F4A-8AE1-F123C97E64F6}"/>
              </a:ext>
            </a:extLst>
          </p:cNvPr>
          <p:cNvSpPr>
            <a:spLocks noGrp="1"/>
          </p:cNvSpPr>
          <p:nvPr>
            <p:ph type="title"/>
          </p:nvPr>
        </p:nvSpPr>
        <p:spPr>
          <a:xfrm>
            <a:off x="798831" y="1566302"/>
            <a:ext cx="4069462" cy="3385542"/>
          </a:xfrm>
        </p:spPr>
        <p:txBody>
          <a:bodyPr/>
          <a:lstStyle/>
          <a:p>
            <a:r>
              <a:rPr lang="en" sz="4400" dirty="0"/>
              <a:t>Drawbacks to your datacenter hosted application.</a:t>
            </a:r>
            <a:endParaRPr lang="en-US" sz="4400" dirty="0"/>
          </a:p>
        </p:txBody>
      </p:sp>
      <p:sp>
        <p:nvSpPr>
          <p:cNvPr id="21" name="Text Placeholder 5">
            <a:extLst>
              <a:ext uri="{FF2B5EF4-FFF2-40B4-BE49-F238E27FC236}">
                <a16:creationId xmlns:a16="http://schemas.microsoft.com/office/drawing/2014/main" id="{E9F05135-95B1-FB4F-A5F6-D968902BA36F}"/>
              </a:ext>
            </a:extLst>
          </p:cNvPr>
          <p:cNvSpPr>
            <a:spLocks noGrp="1"/>
          </p:cNvSpPr>
          <p:nvPr>
            <p:ph type="body" sz="quarter" idx="10"/>
          </p:nvPr>
        </p:nvSpPr>
        <p:spPr>
          <a:xfrm>
            <a:off x="5248274" y="1858690"/>
            <a:ext cx="6144895" cy="3093154"/>
          </a:xfrm>
        </p:spPr>
        <p:txBody>
          <a:bodyPr/>
          <a:lstStyle/>
          <a:p>
            <a:pPr marL="533400" indent="-457200">
              <a:spcBef>
                <a:spcPts val="600"/>
              </a:spcBef>
              <a:buSzPts val="2400"/>
            </a:pPr>
            <a:r>
              <a:rPr lang="en-US"/>
              <a:t>Physical infrastructure requires large Capital Expenditure.</a:t>
            </a:r>
          </a:p>
          <a:p>
            <a:pPr marL="76200" indent="0">
              <a:spcBef>
                <a:spcPts val="600"/>
              </a:spcBef>
              <a:buSzPts val="2400"/>
              <a:buNone/>
            </a:pPr>
            <a:endParaRPr lang="en-US"/>
          </a:p>
          <a:p>
            <a:pPr marL="533400" indent="-457200">
              <a:spcBef>
                <a:spcPts val="0"/>
              </a:spcBef>
              <a:buSzPts val="2400"/>
            </a:pPr>
            <a:r>
              <a:rPr lang="en-US"/>
              <a:t>You are essentially assuming scale with static hardware.</a:t>
            </a:r>
          </a:p>
          <a:p>
            <a:pPr marL="76200" indent="0">
              <a:spcBef>
                <a:spcPts val="0"/>
              </a:spcBef>
              <a:buSzPts val="2400"/>
              <a:buNone/>
            </a:pPr>
            <a:endParaRPr lang="en-US"/>
          </a:p>
          <a:p>
            <a:pPr marL="533400" indent="-457200">
              <a:spcBef>
                <a:spcPts val="0"/>
              </a:spcBef>
              <a:buSzPts val="2400"/>
            </a:pPr>
            <a:r>
              <a:rPr lang="en-US"/>
              <a:t>Expensive compliance requirements.</a:t>
            </a:r>
          </a:p>
        </p:txBody>
      </p:sp>
      <p:sp>
        <p:nvSpPr>
          <p:cNvPr id="2" name="Rectangle 1">
            <a:extLst>
              <a:ext uri="{FF2B5EF4-FFF2-40B4-BE49-F238E27FC236}">
                <a16:creationId xmlns:a16="http://schemas.microsoft.com/office/drawing/2014/main" id="{A5AF6F6C-2DFF-3245-88E1-93F97331E8E7}"/>
              </a:ext>
            </a:extLst>
          </p:cNvPr>
          <p:cNvSpPr/>
          <p:nvPr/>
        </p:nvSpPr>
        <p:spPr>
          <a:xfrm>
            <a:off x="198727" y="6090303"/>
            <a:ext cx="11716933" cy="369332"/>
          </a:xfrm>
          <a:prstGeom prst="rect">
            <a:avLst/>
          </a:prstGeom>
        </p:spPr>
        <p:txBody>
          <a:bodyPr wrap="square">
            <a:spAutoFit/>
          </a:bodyPr>
          <a:lstStyle/>
          <a:p>
            <a:pPr lvl="0">
              <a:spcBef>
                <a:spcPts val="600"/>
              </a:spcBef>
            </a:pPr>
            <a:r>
              <a:rPr lang="en-US" dirty="0"/>
              <a:t>There are countless reasons to move to “the cloud” but scale, security and cashflow tend to be leaders.</a:t>
            </a:r>
          </a:p>
        </p:txBody>
      </p:sp>
    </p:spTree>
    <p:extLst>
      <p:ext uri="{BB962C8B-B14F-4D97-AF65-F5344CB8AC3E}">
        <p14:creationId xmlns:p14="http://schemas.microsoft.com/office/powerpoint/2010/main" val="30719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6">
            <a:extLst>
              <a:ext uri="{FF2B5EF4-FFF2-40B4-BE49-F238E27FC236}">
                <a16:creationId xmlns:a16="http://schemas.microsoft.com/office/drawing/2014/main" id="{8CAB4022-1995-1F4A-8AE1-F123C97E64F6}"/>
              </a:ext>
            </a:extLst>
          </p:cNvPr>
          <p:cNvSpPr>
            <a:spLocks noGrp="1"/>
          </p:cNvSpPr>
          <p:nvPr>
            <p:ph type="title"/>
          </p:nvPr>
        </p:nvSpPr>
        <p:spPr>
          <a:xfrm>
            <a:off x="598586" y="2150475"/>
            <a:ext cx="3523524" cy="2031325"/>
          </a:xfrm>
        </p:spPr>
        <p:txBody>
          <a:bodyPr/>
          <a:lstStyle/>
          <a:p>
            <a:r>
              <a:rPr lang="en" sz="4400" dirty="0"/>
              <a:t>Benefits hosting in Azure</a:t>
            </a:r>
            <a:endParaRPr lang="en-US" sz="4400" dirty="0"/>
          </a:p>
        </p:txBody>
      </p:sp>
      <p:sp>
        <p:nvSpPr>
          <p:cNvPr id="21" name="Text Placeholder 5">
            <a:extLst>
              <a:ext uri="{FF2B5EF4-FFF2-40B4-BE49-F238E27FC236}">
                <a16:creationId xmlns:a16="http://schemas.microsoft.com/office/drawing/2014/main" id="{E9F05135-95B1-FB4F-A5F6-D968902BA36F}"/>
              </a:ext>
            </a:extLst>
          </p:cNvPr>
          <p:cNvSpPr>
            <a:spLocks noGrp="1"/>
          </p:cNvSpPr>
          <p:nvPr>
            <p:ph type="body" sz="quarter" idx="10"/>
          </p:nvPr>
        </p:nvSpPr>
        <p:spPr>
          <a:xfrm>
            <a:off x="4633732" y="1413236"/>
            <a:ext cx="6144895" cy="3954929"/>
          </a:xfrm>
        </p:spPr>
        <p:txBody>
          <a:bodyPr/>
          <a:lstStyle/>
          <a:p>
            <a:pPr marL="533400" indent="-457200">
              <a:spcBef>
                <a:spcPts val="600"/>
              </a:spcBef>
              <a:buSzPts val="2400"/>
            </a:pPr>
            <a:r>
              <a:rPr lang="en-US" dirty="0"/>
              <a:t>No more hardware to manage</a:t>
            </a:r>
          </a:p>
          <a:p>
            <a:pPr marL="76200" indent="0">
              <a:spcBef>
                <a:spcPts val="600"/>
              </a:spcBef>
              <a:buSzPts val="2400"/>
              <a:buNone/>
            </a:pPr>
            <a:endParaRPr lang="en-US" dirty="0"/>
          </a:p>
          <a:p>
            <a:pPr marL="533400" indent="-457200">
              <a:spcBef>
                <a:spcPts val="0"/>
              </a:spcBef>
              <a:buSzPts val="2400"/>
            </a:pPr>
            <a:r>
              <a:rPr lang="en-US" dirty="0"/>
              <a:t>Always up to date</a:t>
            </a:r>
          </a:p>
          <a:p>
            <a:pPr marL="533400" indent="-457200">
              <a:spcBef>
                <a:spcPts val="0"/>
              </a:spcBef>
              <a:buSzPts val="2400"/>
            </a:pPr>
            <a:endParaRPr lang="en-US" dirty="0"/>
          </a:p>
          <a:p>
            <a:pPr marL="533400" indent="-457200">
              <a:spcBef>
                <a:spcPts val="0"/>
              </a:spcBef>
              <a:buSzPts val="2400"/>
            </a:pPr>
            <a:r>
              <a:rPr lang="en-US" dirty="0"/>
              <a:t>Flexible costs </a:t>
            </a:r>
          </a:p>
          <a:p>
            <a:pPr marL="533400" indent="-457200">
              <a:spcBef>
                <a:spcPts val="0"/>
              </a:spcBef>
              <a:buSzPts val="2400"/>
            </a:pPr>
            <a:endParaRPr lang="en-US" dirty="0"/>
          </a:p>
          <a:p>
            <a:pPr marL="533400" indent="-457200">
              <a:spcBef>
                <a:spcPts val="0"/>
              </a:spcBef>
              <a:buSzPts val="2400"/>
            </a:pPr>
            <a:r>
              <a:rPr lang="en-US" dirty="0"/>
              <a:t>Faster deployment</a:t>
            </a:r>
          </a:p>
          <a:p>
            <a:pPr marL="533400" indent="-457200">
              <a:spcBef>
                <a:spcPts val="0"/>
              </a:spcBef>
              <a:buSzPts val="2400"/>
            </a:pPr>
            <a:endParaRPr lang="en-US" dirty="0"/>
          </a:p>
          <a:p>
            <a:pPr marL="533400" indent="-457200">
              <a:spcBef>
                <a:spcPts val="0"/>
              </a:spcBef>
              <a:buSzPts val="2400"/>
            </a:pPr>
            <a:r>
              <a:rPr lang="en-US" dirty="0"/>
              <a:t>You can keep your cute server names</a:t>
            </a:r>
          </a:p>
        </p:txBody>
      </p:sp>
      <p:sp>
        <p:nvSpPr>
          <p:cNvPr id="13" name="TextBox 12">
            <a:extLst>
              <a:ext uri="{FF2B5EF4-FFF2-40B4-BE49-F238E27FC236}">
                <a16:creationId xmlns:a16="http://schemas.microsoft.com/office/drawing/2014/main" id="{2FBA9011-91C6-A94C-86B9-1F32F22A3AE9}"/>
              </a:ext>
            </a:extLst>
          </p:cNvPr>
          <p:cNvSpPr txBox="1"/>
          <p:nvPr/>
        </p:nvSpPr>
        <p:spPr>
          <a:xfrm>
            <a:off x="3187994" y="5513736"/>
            <a:ext cx="54" cy="257130"/>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grpSp>
        <p:nvGrpSpPr>
          <p:cNvPr id="2" name="Group 1">
            <a:extLst>
              <a:ext uri="{FF2B5EF4-FFF2-40B4-BE49-F238E27FC236}">
                <a16:creationId xmlns:a16="http://schemas.microsoft.com/office/drawing/2014/main" id="{E211EB2F-8711-4043-BA15-5FFB977262A6}"/>
              </a:ext>
            </a:extLst>
          </p:cNvPr>
          <p:cNvGrpSpPr/>
          <p:nvPr/>
        </p:nvGrpSpPr>
        <p:grpSpPr>
          <a:xfrm>
            <a:off x="9220016" y="1817073"/>
            <a:ext cx="2753358" cy="2697478"/>
            <a:chOff x="9014156" y="1817073"/>
            <a:chExt cx="2879489" cy="2804507"/>
          </a:xfrm>
        </p:grpSpPr>
        <p:grpSp>
          <p:nvGrpSpPr>
            <p:cNvPr id="6" name="Group 5">
              <a:extLst>
                <a:ext uri="{FF2B5EF4-FFF2-40B4-BE49-F238E27FC236}">
                  <a16:creationId xmlns:a16="http://schemas.microsoft.com/office/drawing/2014/main" id="{964C41A1-3565-6746-9B2B-A6201D6DEBA1}"/>
                </a:ext>
              </a:extLst>
            </p:cNvPr>
            <p:cNvGrpSpPr/>
            <p:nvPr/>
          </p:nvGrpSpPr>
          <p:grpSpPr>
            <a:xfrm>
              <a:off x="10731778" y="1997293"/>
              <a:ext cx="1161867" cy="2611369"/>
              <a:chOff x="7338646" y="3286046"/>
              <a:chExt cx="922216" cy="1958077"/>
            </a:xfrm>
          </p:grpSpPr>
          <p:sp>
            <p:nvSpPr>
              <p:cNvPr id="7" name="Rounded Rectangle 6">
                <a:extLst>
                  <a:ext uri="{FF2B5EF4-FFF2-40B4-BE49-F238E27FC236}">
                    <a16:creationId xmlns:a16="http://schemas.microsoft.com/office/drawing/2014/main" id="{B834D3FD-7012-4742-A921-02EBBA250D3B}"/>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8" name="Rounded Rectangle 7">
                <a:extLst>
                  <a:ext uri="{FF2B5EF4-FFF2-40B4-BE49-F238E27FC236}">
                    <a16:creationId xmlns:a16="http://schemas.microsoft.com/office/drawing/2014/main" id="{4B1CFFEA-470B-3949-B033-A3FD859B1E9A}"/>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9" name="Rounded Rectangle 8">
                <a:extLst>
                  <a:ext uri="{FF2B5EF4-FFF2-40B4-BE49-F238E27FC236}">
                    <a16:creationId xmlns:a16="http://schemas.microsoft.com/office/drawing/2014/main" id="{5FB259EB-4F57-E149-939F-A512E0AC78D8}"/>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0" name="Rounded Rectangle 9">
                <a:extLst>
                  <a:ext uri="{FF2B5EF4-FFF2-40B4-BE49-F238E27FC236}">
                    <a16:creationId xmlns:a16="http://schemas.microsoft.com/office/drawing/2014/main" id="{B6587D41-8AD6-674F-87DE-D8E0E1E2E1BF}"/>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1" name="Oval 10">
                <a:extLst>
                  <a:ext uri="{FF2B5EF4-FFF2-40B4-BE49-F238E27FC236}">
                    <a16:creationId xmlns:a16="http://schemas.microsoft.com/office/drawing/2014/main" id="{399889AF-D005-9B44-8A99-2655DC8083D7}"/>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2" name="Oval 11">
                <a:extLst>
                  <a:ext uri="{FF2B5EF4-FFF2-40B4-BE49-F238E27FC236}">
                    <a16:creationId xmlns:a16="http://schemas.microsoft.com/office/drawing/2014/main" id="{6C1683DC-AE0B-804D-8D5C-47EE136A74E2}"/>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4" name="Oval 13">
                <a:extLst>
                  <a:ext uri="{FF2B5EF4-FFF2-40B4-BE49-F238E27FC236}">
                    <a16:creationId xmlns:a16="http://schemas.microsoft.com/office/drawing/2014/main" id="{24CF2D91-74A0-404E-9CC1-C5EDF0A56AD5}"/>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grpSp>
          <p:nvGrpSpPr>
            <p:cNvPr id="15" name="Group 14">
              <a:extLst>
                <a:ext uri="{FF2B5EF4-FFF2-40B4-BE49-F238E27FC236}">
                  <a16:creationId xmlns:a16="http://schemas.microsoft.com/office/drawing/2014/main" id="{B35DA509-93C4-AE4B-B09A-E143B930D553}"/>
                </a:ext>
              </a:extLst>
            </p:cNvPr>
            <p:cNvGrpSpPr/>
            <p:nvPr/>
          </p:nvGrpSpPr>
          <p:grpSpPr>
            <a:xfrm>
              <a:off x="9014156" y="1993103"/>
              <a:ext cx="1041410" cy="2619751"/>
              <a:chOff x="7338646" y="3286046"/>
              <a:chExt cx="922216" cy="1958077"/>
            </a:xfrm>
          </p:grpSpPr>
          <p:sp>
            <p:nvSpPr>
              <p:cNvPr id="16" name="Rounded Rectangle 15">
                <a:extLst>
                  <a:ext uri="{FF2B5EF4-FFF2-40B4-BE49-F238E27FC236}">
                    <a16:creationId xmlns:a16="http://schemas.microsoft.com/office/drawing/2014/main" id="{E6B8EA7D-E69B-9B4E-859E-FD656BDEF25B}"/>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7" name="Rounded Rectangle 16">
                <a:extLst>
                  <a:ext uri="{FF2B5EF4-FFF2-40B4-BE49-F238E27FC236}">
                    <a16:creationId xmlns:a16="http://schemas.microsoft.com/office/drawing/2014/main" id="{22FE3C28-2D85-D84A-88E9-D0FA24ED82DB}"/>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8" name="Rounded Rectangle 17">
                <a:extLst>
                  <a:ext uri="{FF2B5EF4-FFF2-40B4-BE49-F238E27FC236}">
                    <a16:creationId xmlns:a16="http://schemas.microsoft.com/office/drawing/2014/main" id="{66406BA2-48EA-C145-8C69-2470DC00D8BF}"/>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9" name="Rounded Rectangle 18">
                <a:extLst>
                  <a:ext uri="{FF2B5EF4-FFF2-40B4-BE49-F238E27FC236}">
                    <a16:creationId xmlns:a16="http://schemas.microsoft.com/office/drawing/2014/main" id="{EC1B1B27-7F39-4B40-B279-82C7D7375FAE}"/>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2" name="Oval 21">
                <a:extLst>
                  <a:ext uri="{FF2B5EF4-FFF2-40B4-BE49-F238E27FC236}">
                    <a16:creationId xmlns:a16="http://schemas.microsoft.com/office/drawing/2014/main" id="{32EC2E8F-2117-B244-81B2-0731F14E7C1E}"/>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3" name="Oval 22">
                <a:extLst>
                  <a:ext uri="{FF2B5EF4-FFF2-40B4-BE49-F238E27FC236}">
                    <a16:creationId xmlns:a16="http://schemas.microsoft.com/office/drawing/2014/main" id="{1DBD385D-90F6-FE47-90BB-9C1C319409C6}"/>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4" name="Oval 23">
                <a:extLst>
                  <a:ext uri="{FF2B5EF4-FFF2-40B4-BE49-F238E27FC236}">
                    <a16:creationId xmlns:a16="http://schemas.microsoft.com/office/drawing/2014/main" id="{0EDFE0A3-20CB-AA48-8730-6F24B7CC64C7}"/>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grpSp>
          <p:nvGrpSpPr>
            <p:cNvPr id="25" name="Group 24">
              <a:extLst>
                <a:ext uri="{FF2B5EF4-FFF2-40B4-BE49-F238E27FC236}">
                  <a16:creationId xmlns:a16="http://schemas.microsoft.com/office/drawing/2014/main" id="{25EC4F6B-96C2-9C45-8851-2EA5C0E2E076}"/>
                </a:ext>
              </a:extLst>
            </p:cNvPr>
            <p:cNvGrpSpPr/>
            <p:nvPr/>
          </p:nvGrpSpPr>
          <p:grpSpPr>
            <a:xfrm>
              <a:off x="9885484" y="1817073"/>
              <a:ext cx="1114856" cy="2804507"/>
              <a:chOff x="7338646" y="3286046"/>
              <a:chExt cx="922216" cy="1958077"/>
            </a:xfrm>
          </p:grpSpPr>
          <p:sp>
            <p:nvSpPr>
              <p:cNvPr id="26" name="Rounded Rectangle 25">
                <a:extLst>
                  <a:ext uri="{FF2B5EF4-FFF2-40B4-BE49-F238E27FC236}">
                    <a16:creationId xmlns:a16="http://schemas.microsoft.com/office/drawing/2014/main" id="{159B9378-633C-7C47-80AF-F72C972CE707}"/>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7" name="Rounded Rectangle 26">
                <a:extLst>
                  <a:ext uri="{FF2B5EF4-FFF2-40B4-BE49-F238E27FC236}">
                    <a16:creationId xmlns:a16="http://schemas.microsoft.com/office/drawing/2014/main" id="{3C41D59C-7925-DE47-B181-5FBA551D05CF}"/>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8" name="Rounded Rectangle 27">
                <a:extLst>
                  <a:ext uri="{FF2B5EF4-FFF2-40B4-BE49-F238E27FC236}">
                    <a16:creationId xmlns:a16="http://schemas.microsoft.com/office/drawing/2014/main" id="{21EE9B46-ED85-2A40-961A-095D62B64141}"/>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9" name="Rounded Rectangle 28">
                <a:extLst>
                  <a:ext uri="{FF2B5EF4-FFF2-40B4-BE49-F238E27FC236}">
                    <a16:creationId xmlns:a16="http://schemas.microsoft.com/office/drawing/2014/main" id="{B8A476E4-8B0E-6848-8EAE-EF1BAFFD1E22}"/>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0" name="Oval 29">
                <a:extLst>
                  <a:ext uri="{FF2B5EF4-FFF2-40B4-BE49-F238E27FC236}">
                    <a16:creationId xmlns:a16="http://schemas.microsoft.com/office/drawing/2014/main" id="{ACCF6410-78AF-0143-98BD-2D8EBDE6A2F4}"/>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1" name="Oval 30">
                <a:extLst>
                  <a:ext uri="{FF2B5EF4-FFF2-40B4-BE49-F238E27FC236}">
                    <a16:creationId xmlns:a16="http://schemas.microsoft.com/office/drawing/2014/main" id="{297A6F8D-53B1-2045-A44E-857E693ECAAA}"/>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38313B17-24AD-E042-85F3-215538E8CFFA}"/>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sp>
          <p:nvSpPr>
            <p:cNvPr id="33" name="TextBox 32">
              <a:extLst>
                <a:ext uri="{FF2B5EF4-FFF2-40B4-BE49-F238E27FC236}">
                  <a16:creationId xmlns:a16="http://schemas.microsoft.com/office/drawing/2014/main" id="{0DFDD464-4386-E14F-B1FC-F96752ED22D8}"/>
                </a:ext>
              </a:extLst>
            </p:cNvPr>
            <p:cNvSpPr txBox="1"/>
            <p:nvPr/>
          </p:nvSpPr>
          <p:spPr>
            <a:xfrm>
              <a:off x="9093022" y="4043301"/>
              <a:ext cx="881418" cy="255788"/>
            </a:xfrm>
            <a:prstGeom prst="rect">
              <a:avLst/>
            </a:prstGeom>
            <a:noFill/>
          </p:spPr>
          <p:txBody>
            <a:bodyPr wrap="square" lIns="0" tIns="0" rIns="0" bIns="0" rtlCol="0">
              <a:spAutoFit/>
            </a:bodyPr>
            <a:lstStyle/>
            <a:p>
              <a:pPr algn="ctr"/>
              <a:r>
                <a:rPr lang="en-US" sz="1600">
                  <a:solidFill>
                    <a:schemeClr val="bg1"/>
                  </a:solidFill>
                  <a:latin typeface="Bauhaus 93" pitchFamily="82" charset="77"/>
                </a:rPr>
                <a:t>Harry</a:t>
              </a:r>
            </a:p>
          </p:txBody>
        </p:sp>
        <p:sp>
          <p:nvSpPr>
            <p:cNvPr id="34" name="TextBox 33">
              <a:extLst>
                <a:ext uri="{FF2B5EF4-FFF2-40B4-BE49-F238E27FC236}">
                  <a16:creationId xmlns:a16="http://schemas.microsoft.com/office/drawing/2014/main" id="{ABBAAA39-0D44-354F-989B-C3422AD043DB}"/>
                </a:ext>
              </a:extLst>
            </p:cNvPr>
            <p:cNvSpPr txBox="1"/>
            <p:nvPr/>
          </p:nvSpPr>
          <p:spPr>
            <a:xfrm>
              <a:off x="10907002" y="4045732"/>
              <a:ext cx="881418" cy="255788"/>
            </a:xfrm>
            <a:prstGeom prst="rect">
              <a:avLst/>
            </a:prstGeom>
            <a:noFill/>
          </p:spPr>
          <p:txBody>
            <a:bodyPr wrap="square" lIns="0" tIns="0" rIns="0" bIns="0" rtlCol="0">
              <a:spAutoFit/>
            </a:bodyPr>
            <a:lstStyle/>
            <a:p>
              <a:pPr algn="ctr"/>
              <a:r>
                <a:rPr lang="en-US" sz="1600">
                  <a:solidFill>
                    <a:schemeClr val="bg1"/>
                  </a:solidFill>
                  <a:latin typeface="Bauhaus 93" pitchFamily="82" charset="77"/>
                </a:rPr>
                <a:t>Ron</a:t>
              </a:r>
            </a:p>
          </p:txBody>
        </p:sp>
        <p:sp>
          <p:nvSpPr>
            <p:cNvPr id="35" name="TextBox 34">
              <a:extLst>
                <a:ext uri="{FF2B5EF4-FFF2-40B4-BE49-F238E27FC236}">
                  <a16:creationId xmlns:a16="http://schemas.microsoft.com/office/drawing/2014/main" id="{513C64D9-38C4-F64B-8198-535BAA52C10F}"/>
                </a:ext>
              </a:extLst>
            </p:cNvPr>
            <p:cNvSpPr txBox="1"/>
            <p:nvPr/>
          </p:nvSpPr>
          <p:spPr>
            <a:xfrm>
              <a:off x="9974562" y="4091746"/>
              <a:ext cx="1003324" cy="511577"/>
            </a:xfrm>
            <a:prstGeom prst="rect">
              <a:avLst/>
            </a:prstGeom>
            <a:noFill/>
          </p:spPr>
          <p:txBody>
            <a:bodyPr wrap="square" lIns="0" tIns="0" rIns="0" bIns="0" rtlCol="0">
              <a:spAutoFit/>
            </a:bodyPr>
            <a:lstStyle/>
            <a:p>
              <a:pPr algn="ctr"/>
              <a:r>
                <a:rPr lang="en-US" sz="1600" b="1">
                  <a:solidFill>
                    <a:schemeClr val="bg1"/>
                  </a:solidFill>
                  <a:latin typeface="Bauhaus 93" pitchFamily="82" charset="77"/>
                </a:rPr>
                <a:t>Hermione</a:t>
              </a:r>
              <a:r>
                <a:rPr lang="en-US" sz="1600" b="1">
                  <a:latin typeface="Bauhaus 93" pitchFamily="82" charset="77"/>
                </a:rPr>
                <a:t> </a:t>
              </a:r>
            </a:p>
            <a:p>
              <a:pPr algn="ctr"/>
              <a:endParaRPr lang="en-US" sz="1600">
                <a:solidFill>
                  <a:schemeClr val="bg1"/>
                </a:solidFill>
                <a:latin typeface="Bauhaus 93" pitchFamily="82" charset="77"/>
              </a:endParaRPr>
            </a:p>
          </p:txBody>
        </p:sp>
      </p:grpSp>
    </p:spTree>
    <p:extLst>
      <p:ext uri="{BB962C8B-B14F-4D97-AF65-F5344CB8AC3E}">
        <p14:creationId xmlns:p14="http://schemas.microsoft.com/office/powerpoint/2010/main" val="151691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1431C34-DCB6-5A48-B392-F06D943256D5}"/>
              </a:ext>
            </a:extLst>
          </p:cNvPr>
          <p:cNvGrpSpPr/>
          <p:nvPr/>
        </p:nvGrpSpPr>
        <p:grpSpPr>
          <a:xfrm>
            <a:off x="-1294949" y="3835028"/>
            <a:ext cx="6072204" cy="3470347"/>
            <a:chOff x="1343492" y="639069"/>
            <a:chExt cx="1766467" cy="852101"/>
          </a:xfrm>
          <a:solidFill>
            <a:srgbClr val="00188F"/>
          </a:solidFill>
        </p:grpSpPr>
        <p:sp>
          <p:nvSpPr>
            <p:cNvPr id="48" name="Oval 47">
              <a:extLst>
                <a:ext uri="{FF2B5EF4-FFF2-40B4-BE49-F238E27FC236}">
                  <a16:creationId xmlns:a16="http://schemas.microsoft.com/office/drawing/2014/main" id="{C4B873A4-53CA-B440-88DC-66418D1BD63D}"/>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Oval 48">
              <a:extLst>
                <a:ext uri="{FF2B5EF4-FFF2-40B4-BE49-F238E27FC236}">
                  <a16:creationId xmlns:a16="http://schemas.microsoft.com/office/drawing/2014/main" id="{F6B504FF-E0E5-9F40-9B1A-AD2188167B89}"/>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0" name="Oval 49">
              <a:extLst>
                <a:ext uri="{FF2B5EF4-FFF2-40B4-BE49-F238E27FC236}">
                  <a16:creationId xmlns:a16="http://schemas.microsoft.com/office/drawing/2014/main" id="{B065A5CC-2E5D-BA4E-B704-D3BF024D0F0F}"/>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1" name="Oval 50">
              <a:extLst>
                <a:ext uri="{FF2B5EF4-FFF2-40B4-BE49-F238E27FC236}">
                  <a16:creationId xmlns:a16="http://schemas.microsoft.com/office/drawing/2014/main" id="{D0204237-231E-0345-A790-027BE6E3130D}"/>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2" name="Rectangle 51">
              <a:extLst>
                <a:ext uri="{FF2B5EF4-FFF2-40B4-BE49-F238E27FC236}">
                  <a16:creationId xmlns:a16="http://schemas.microsoft.com/office/drawing/2014/main" id="{6D68D4E0-42D9-7C4B-9EE1-3F6F04274855}"/>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7" name="Title 7">
            <a:extLst>
              <a:ext uri="{FF2B5EF4-FFF2-40B4-BE49-F238E27FC236}">
                <a16:creationId xmlns:a16="http://schemas.microsoft.com/office/drawing/2014/main" id="{15441BC1-AC97-1843-A7D3-B69489C32C15}"/>
              </a:ext>
            </a:extLst>
          </p:cNvPr>
          <p:cNvSpPr>
            <a:spLocks noGrp="1"/>
          </p:cNvSpPr>
          <p:nvPr>
            <p:ph type="title"/>
          </p:nvPr>
        </p:nvSpPr>
        <p:spPr>
          <a:xfrm>
            <a:off x="431095" y="942471"/>
            <a:ext cx="9637289" cy="677108"/>
          </a:xfrm>
        </p:spPr>
        <p:txBody>
          <a:bodyPr/>
          <a:lstStyle/>
          <a:p>
            <a:r>
              <a:rPr lang="en" sz="4400"/>
              <a:t>To the cloud!</a:t>
            </a:r>
            <a:endParaRPr lang="en-US" sz="4400"/>
          </a:p>
        </p:txBody>
      </p:sp>
      <p:grpSp>
        <p:nvGrpSpPr>
          <p:cNvPr id="10" name="Group 9">
            <a:extLst>
              <a:ext uri="{FF2B5EF4-FFF2-40B4-BE49-F238E27FC236}">
                <a16:creationId xmlns:a16="http://schemas.microsoft.com/office/drawing/2014/main" id="{5333ADF9-AA16-F943-90CE-16E4806C6B34}"/>
              </a:ext>
            </a:extLst>
          </p:cNvPr>
          <p:cNvGrpSpPr/>
          <p:nvPr/>
        </p:nvGrpSpPr>
        <p:grpSpPr>
          <a:xfrm>
            <a:off x="6951978" y="2293098"/>
            <a:ext cx="4085082" cy="3481547"/>
            <a:chOff x="7086463" y="1941489"/>
            <a:chExt cx="4085082" cy="3481547"/>
          </a:xfrm>
        </p:grpSpPr>
        <p:sp>
          <p:nvSpPr>
            <p:cNvPr id="38" name="TextBox 37">
              <a:extLst>
                <a:ext uri="{FF2B5EF4-FFF2-40B4-BE49-F238E27FC236}">
                  <a16:creationId xmlns:a16="http://schemas.microsoft.com/office/drawing/2014/main" id="{7D1B8B7E-FB1B-AA40-AE9C-7107EE673491}"/>
                </a:ext>
              </a:extLst>
            </p:cNvPr>
            <p:cNvSpPr txBox="1"/>
            <p:nvPr/>
          </p:nvSpPr>
          <p:spPr>
            <a:xfrm>
              <a:off x="7499113" y="4340610"/>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Harry</a:t>
              </a:r>
            </a:p>
          </p:txBody>
        </p:sp>
        <p:sp>
          <p:nvSpPr>
            <p:cNvPr id="39" name="TextBox 38">
              <a:extLst>
                <a:ext uri="{FF2B5EF4-FFF2-40B4-BE49-F238E27FC236}">
                  <a16:creationId xmlns:a16="http://schemas.microsoft.com/office/drawing/2014/main" id="{CE9218A7-FEE7-D043-AAE3-66DD8AEC34D8}"/>
                </a:ext>
              </a:extLst>
            </p:cNvPr>
            <p:cNvSpPr txBox="1"/>
            <p:nvPr/>
          </p:nvSpPr>
          <p:spPr>
            <a:xfrm>
              <a:off x="9948055" y="4340609"/>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Ron</a:t>
              </a:r>
            </a:p>
          </p:txBody>
        </p:sp>
        <p:grpSp>
          <p:nvGrpSpPr>
            <p:cNvPr id="23" name="Group 22">
              <a:extLst>
                <a:ext uri="{FF2B5EF4-FFF2-40B4-BE49-F238E27FC236}">
                  <a16:creationId xmlns:a16="http://schemas.microsoft.com/office/drawing/2014/main" id="{1AF8240C-78AC-2444-BE2D-6ECE79E1FAE6}"/>
                </a:ext>
              </a:extLst>
            </p:cNvPr>
            <p:cNvGrpSpPr/>
            <p:nvPr/>
          </p:nvGrpSpPr>
          <p:grpSpPr>
            <a:xfrm>
              <a:off x="9780825" y="2134486"/>
              <a:ext cx="1390720" cy="3125731"/>
              <a:chOff x="7338646" y="3286046"/>
              <a:chExt cx="922216" cy="1958077"/>
            </a:xfrm>
          </p:grpSpPr>
          <p:sp>
            <p:nvSpPr>
              <p:cNvPr id="24" name="Rounded Rectangle 23">
                <a:extLst>
                  <a:ext uri="{FF2B5EF4-FFF2-40B4-BE49-F238E27FC236}">
                    <a16:creationId xmlns:a16="http://schemas.microsoft.com/office/drawing/2014/main" id="{E3629089-7624-8041-937C-F8CF219C77BF}"/>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Rounded Rectangle 24">
                <a:extLst>
                  <a:ext uri="{FF2B5EF4-FFF2-40B4-BE49-F238E27FC236}">
                    <a16:creationId xmlns:a16="http://schemas.microsoft.com/office/drawing/2014/main" id="{C14B815F-246F-0345-AC9D-8C12DB0422A0}"/>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Rounded Rectangle 25">
                <a:extLst>
                  <a:ext uri="{FF2B5EF4-FFF2-40B4-BE49-F238E27FC236}">
                    <a16:creationId xmlns:a16="http://schemas.microsoft.com/office/drawing/2014/main" id="{86A5272D-2845-BC4B-9F32-EA925A56F92F}"/>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Rounded Rectangle 26">
                <a:extLst>
                  <a:ext uri="{FF2B5EF4-FFF2-40B4-BE49-F238E27FC236}">
                    <a16:creationId xmlns:a16="http://schemas.microsoft.com/office/drawing/2014/main" id="{43172F1F-002C-BD41-96FA-6BB6176D7C5F}"/>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2B4EE413-2583-3A47-8F15-DCA66EFA61AA}"/>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Oval 28">
                <a:extLst>
                  <a:ext uri="{FF2B5EF4-FFF2-40B4-BE49-F238E27FC236}">
                    <a16:creationId xmlns:a16="http://schemas.microsoft.com/office/drawing/2014/main" id="{8DA56020-1676-284B-BBDD-6D0FBDC685C6}"/>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 name="Oval 29">
                <a:extLst>
                  <a:ext uri="{FF2B5EF4-FFF2-40B4-BE49-F238E27FC236}">
                    <a16:creationId xmlns:a16="http://schemas.microsoft.com/office/drawing/2014/main" id="{056CE84D-7D82-354E-95D4-28303D166F5C}"/>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6" name="Group 65">
              <a:extLst>
                <a:ext uri="{FF2B5EF4-FFF2-40B4-BE49-F238E27FC236}">
                  <a16:creationId xmlns:a16="http://schemas.microsoft.com/office/drawing/2014/main" id="{780E44A5-3D98-DA40-B164-EFD00335E8CC}"/>
                </a:ext>
              </a:extLst>
            </p:cNvPr>
            <p:cNvGrpSpPr/>
            <p:nvPr/>
          </p:nvGrpSpPr>
          <p:grpSpPr>
            <a:xfrm>
              <a:off x="7086463" y="2113957"/>
              <a:ext cx="1390720" cy="3125731"/>
              <a:chOff x="7338646" y="3286046"/>
              <a:chExt cx="922216" cy="1958077"/>
            </a:xfrm>
          </p:grpSpPr>
          <p:sp>
            <p:nvSpPr>
              <p:cNvPr id="67" name="Rounded Rectangle 66">
                <a:extLst>
                  <a:ext uri="{FF2B5EF4-FFF2-40B4-BE49-F238E27FC236}">
                    <a16:creationId xmlns:a16="http://schemas.microsoft.com/office/drawing/2014/main" id="{931A6532-50F6-6147-AD17-88894AA1C468}"/>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8" name="Rounded Rectangle 67">
                <a:extLst>
                  <a:ext uri="{FF2B5EF4-FFF2-40B4-BE49-F238E27FC236}">
                    <a16:creationId xmlns:a16="http://schemas.microsoft.com/office/drawing/2014/main" id="{12545907-2F88-0B40-A3FC-3A4FBA59F179}"/>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9" name="Rounded Rectangle 68">
                <a:extLst>
                  <a:ext uri="{FF2B5EF4-FFF2-40B4-BE49-F238E27FC236}">
                    <a16:creationId xmlns:a16="http://schemas.microsoft.com/office/drawing/2014/main" id="{11229490-F808-F440-9D17-7DEB3E925594}"/>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0" name="Rounded Rectangle 69">
                <a:extLst>
                  <a:ext uri="{FF2B5EF4-FFF2-40B4-BE49-F238E27FC236}">
                    <a16:creationId xmlns:a16="http://schemas.microsoft.com/office/drawing/2014/main" id="{F3882DE8-E8AF-9241-9AEE-089B85B94C4B}"/>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1" name="Oval 70">
                <a:extLst>
                  <a:ext uri="{FF2B5EF4-FFF2-40B4-BE49-F238E27FC236}">
                    <a16:creationId xmlns:a16="http://schemas.microsoft.com/office/drawing/2014/main" id="{5598895B-8531-2649-B5F6-84B564D19E93}"/>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Oval 71">
                <a:extLst>
                  <a:ext uri="{FF2B5EF4-FFF2-40B4-BE49-F238E27FC236}">
                    <a16:creationId xmlns:a16="http://schemas.microsoft.com/office/drawing/2014/main" id="{CFDB17F2-6B64-8048-A9C2-844D7E31E071}"/>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3" name="Oval 72">
                <a:extLst>
                  <a:ext uri="{FF2B5EF4-FFF2-40B4-BE49-F238E27FC236}">
                    <a16:creationId xmlns:a16="http://schemas.microsoft.com/office/drawing/2014/main" id="{380B2510-73DF-8243-BBF6-22589054DC2C}"/>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74" name="TextBox 73">
              <a:extLst>
                <a:ext uri="{FF2B5EF4-FFF2-40B4-BE49-F238E27FC236}">
                  <a16:creationId xmlns:a16="http://schemas.microsoft.com/office/drawing/2014/main" id="{14356846-96E6-EA41-8E1F-78F4DEC1B588}"/>
                </a:ext>
              </a:extLst>
            </p:cNvPr>
            <p:cNvSpPr txBox="1"/>
            <p:nvPr/>
          </p:nvSpPr>
          <p:spPr>
            <a:xfrm>
              <a:off x="7349342" y="4322796"/>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Harry</a:t>
              </a:r>
            </a:p>
          </p:txBody>
        </p:sp>
        <p:grpSp>
          <p:nvGrpSpPr>
            <p:cNvPr id="75" name="Group 74">
              <a:extLst>
                <a:ext uri="{FF2B5EF4-FFF2-40B4-BE49-F238E27FC236}">
                  <a16:creationId xmlns:a16="http://schemas.microsoft.com/office/drawing/2014/main" id="{216EC19A-12BF-F341-BB2E-0B55332FDEEC}"/>
                </a:ext>
              </a:extLst>
            </p:cNvPr>
            <p:cNvGrpSpPr/>
            <p:nvPr/>
          </p:nvGrpSpPr>
          <p:grpSpPr>
            <a:xfrm>
              <a:off x="8408668" y="1941489"/>
              <a:ext cx="1549032" cy="3481547"/>
              <a:chOff x="7338646" y="3286046"/>
              <a:chExt cx="922216" cy="1958077"/>
            </a:xfrm>
          </p:grpSpPr>
          <p:sp>
            <p:nvSpPr>
              <p:cNvPr id="76" name="Rounded Rectangle 75">
                <a:extLst>
                  <a:ext uri="{FF2B5EF4-FFF2-40B4-BE49-F238E27FC236}">
                    <a16:creationId xmlns:a16="http://schemas.microsoft.com/office/drawing/2014/main" id="{AC617774-271A-274A-9034-9DECE919368A}"/>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7" name="Rounded Rectangle 76">
                <a:extLst>
                  <a:ext uri="{FF2B5EF4-FFF2-40B4-BE49-F238E27FC236}">
                    <a16:creationId xmlns:a16="http://schemas.microsoft.com/office/drawing/2014/main" id="{D8185205-8F9B-5345-A3A1-AD449538AE01}"/>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8" name="Rounded Rectangle 77">
                <a:extLst>
                  <a:ext uri="{FF2B5EF4-FFF2-40B4-BE49-F238E27FC236}">
                    <a16:creationId xmlns:a16="http://schemas.microsoft.com/office/drawing/2014/main" id="{824CC796-636D-D542-9276-2A73C02F4EF1}"/>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9" name="Rounded Rectangle 78">
                <a:extLst>
                  <a:ext uri="{FF2B5EF4-FFF2-40B4-BE49-F238E27FC236}">
                    <a16:creationId xmlns:a16="http://schemas.microsoft.com/office/drawing/2014/main" id="{19246840-5FDF-8C4C-BDE3-0160B75886AA}"/>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0" name="Oval 79">
                <a:extLst>
                  <a:ext uri="{FF2B5EF4-FFF2-40B4-BE49-F238E27FC236}">
                    <a16:creationId xmlns:a16="http://schemas.microsoft.com/office/drawing/2014/main" id="{306B6799-8ADE-6346-B503-7A62FF0CE226}"/>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1" name="Oval 80">
                <a:extLst>
                  <a:ext uri="{FF2B5EF4-FFF2-40B4-BE49-F238E27FC236}">
                    <a16:creationId xmlns:a16="http://schemas.microsoft.com/office/drawing/2014/main" id="{84CE6983-F576-3C43-8501-FBAD2F429BB4}"/>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2" name="Oval 81">
                <a:extLst>
                  <a:ext uri="{FF2B5EF4-FFF2-40B4-BE49-F238E27FC236}">
                    <a16:creationId xmlns:a16="http://schemas.microsoft.com/office/drawing/2014/main" id="{7575D0E4-94DD-3C49-8026-9BA618F06D56}"/>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0" name="TextBox 39">
              <a:extLst>
                <a:ext uri="{FF2B5EF4-FFF2-40B4-BE49-F238E27FC236}">
                  <a16:creationId xmlns:a16="http://schemas.microsoft.com/office/drawing/2014/main" id="{3372640F-97F7-5849-8F5C-B3AC8C7C25AE}"/>
                </a:ext>
              </a:extLst>
            </p:cNvPr>
            <p:cNvSpPr txBox="1"/>
            <p:nvPr/>
          </p:nvSpPr>
          <p:spPr>
            <a:xfrm>
              <a:off x="8650295" y="4457985"/>
              <a:ext cx="1077669" cy="579389"/>
            </a:xfrm>
            <a:prstGeom prst="rect">
              <a:avLst/>
            </a:prstGeom>
            <a:noFill/>
          </p:spPr>
          <p:txBody>
            <a:bodyPr wrap="square" lIns="0" tIns="0" rIns="0" bIns="0" rtlCol="0">
              <a:spAutoFit/>
            </a:bodyPr>
            <a:lstStyle/>
            <a:p>
              <a:pPr algn="ctr"/>
              <a:r>
                <a:rPr lang="en-US" b="1">
                  <a:solidFill>
                    <a:schemeClr val="bg1"/>
                  </a:solidFill>
                  <a:latin typeface="Bauhaus 93" pitchFamily="82" charset="77"/>
                </a:rPr>
                <a:t>Hermione</a:t>
              </a:r>
              <a:r>
                <a:rPr lang="en-US" b="1">
                  <a:latin typeface="Bauhaus 93" pitchFamily="82" charset="77"/>
                </a:rPr>
                <a:t> </a:t>
              </a:r>
            </a:p>
            <a:p>
              <a:pPr algn="ctr"/>
              <a:endParaRPr lang="en-US" sz="2000">
                <a:solidFill>
                  <a:schemeClr val="bg1"/>
                </a:solidFill>
                <a:latin typeface="Bauhaus 93" pitchFamily="82" charset="77"/>
              </a:endParaRPr>
            </a:p>
          </p:txBody>
        </p:sp>
        <p:sp>
          <p:nvSpPr>
            <p:cNvPr id="83" name="TextBox 82">
              <a:extLst>
                <a:ext uri="{FF2B5EF4-FFF2-40B4-BE49-F238E27FC236}">
                  <a16:creationId xmlns:a16="http://schemas.microsoft.com/office/drawing/2014/main" id="{936F3D6F-7A1C-5549-9EBA-C6271EED4BF6}"/>
                </a:ext>
              </a:extLst>
            </p:cNvPr>
            <p:cNvSpPr txBox="1"/>
            <p:nvPr/>
          </p:nvSpPr>
          <p:spPr>
            <a:xfrm>
              <a:off x="10054623" y="4322796"/>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Ron</a:t>
              </a:r>
            </a:p>
          </p:txBody>
        </p:sp>
      </p:grpSp>
      <p:grpSp>
        <p:nvGrpSpPr>
          <p:cNvPr id="41" name="Group 40">
            <a:extLst>
              <a:ext uri="{FF2B5EF4-FFF2-40B4-BE49-F238E27FC236}">
                <a16:creationId xmlns:a16="http://schemas.microsoft.com/office/drawing/2014/main" id="{32D5E48F-A241-CB4E-B40A-3EE3127A1350}"/>
              </a:ext>
            </a:extLst>
          </p:cNvPr>
          <p:cNvGrpSpPr/>
          <p:nvPr/>
        </p:nvGrpSpPr>
        <p:grpSpPr>
          <a:xfrm>
            <a:off x="9011305" y="5443342"/>
            <a:ext cx="3468135" cy="1982086"/>
            <a:chOff x="1343492" y="639069"/>
            <a:chExt cx="1766467" cy="852101"/>
          </a:xfrm>
          <a:solidFill>
            <a:srgbClr val="00BCF2"/>
          </a:solidFill>
        </p:grpSpPr>
        <p:sp>
          <p:nvSpPr>
            <p:cNvPr id="42" name="Oval 41">
              <a:extLst>
                <a:ext uri="{FF2B5EF4-FFF2-40B4-BE49-F238E27FC236}">
                  <a16:creationId xmlns:a16="http://schemas.microsoft.com/office/drawing/2014/main" id="{6D79B977-EF84-F143-96EE-638344E76AE0}"/>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Oval 42">
              <a:extLst>
                <a:ext uri="{FF2B5EF4-FFF2-40B4-BE49-F238E27FC236}">
                  <a16:creationId xmlns:a16="http://schemas.microsoft.com/office/drawing/2014/main" id="{B9C99E7C-96B6-904B-B5B2-D4A90A715377}"/>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Oval 43">
              <a:extLst>
                <a:ext uri="{FF2B5EF4-FFF2-40B4-BE49-F238E27FC236}">
                  <a16:creationId xmlns:a16="http://schemas.microsoft.com/office/drawing/2014/main" id="{3113A5A9-08C4-E643-931D-79D1EC13D17F}"/>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Oval 44">
              <a:extLst>
                <a:ext uri="{FF2B5EF4-FFF2-40B4-BE49-F238E27FC236}">
                  <a16:creationId xmlns:a16="http://schemas.microsoft.com/office/drawing/2014/main" id="{DB9DD52B-0BF4-3042-BCE9-F3BA15A56746}"/>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Rectangle 45">
              <a:extLst>
                <a:ext uri="{FF2B5EF4-FFF2-40B4-BE49-F238E27FC236}">
                  <a16:creationId xmlns:a16="http://schemas.microsoft.com/office/drawing/2014/main" id="{6CD58F0D-6F7C-4240-9FC2-58549AB1F289}"/>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53" name="TextBox 52">
            <a:extLst>
              <a:ext uri="{FF2B5EF4-FFF2-40B4-BE49-F238E27FC236}">
                <a16:creationId xmlns:a16="http://schemas.microsoft.com/office/drawing/2014/main" id="{C8B44AD2-0545-3D4E-B586-E1E4296D1E91}"/>
              </a:ext>
            </a:extLst>
          </p:cNvPr>
          <p:cNvSpPr txBox="1"/>
          <p:nvPr/>
        </p:nvSpPr>
        <p:spPr>
          <a:xfrm>
            <a:off x="515802" y="1713258"/>
            <a:ext cx="5992720" cy="1538883"/>
          </a:xfrm>
          <a:prstGeom prst="rect">
            <a:avLst/>
          </a:prstGeom>
          <a:noFill/>
        </p:spPr>
        <p:txBody>
          <a:bodyPr wrap="square" lIns="0" tIns="0" rIns="0" bIns="0" rtlCol="0">
            <a:spAutoFit/>
          </a:bodyPr>
          <a:lstStyle/>
          <a:p>
            <a:r>
              <a:rPr lang="en-US" sz="2000" dirty="0"/>
              <a:t>Get out of the business of herding hardware and operating systems so you can focus on business growth, agility and your customers.</a:t>
            </a:r>
          </a:p>
          <a:p>
            <a:endParaRPr lang="en-US" sz="2000" dirty="0"/>
          </a:p>
          <a:p>
            <a:r>
              <a:rPr lang="en-US" sz="2000" dirty="0"/>
              <a:t>That’s what you’re really after in the end, isn’t it?</a:t>
            </a:r>
            <a:endParaRPr lang="en-US" sz="2000" dirty="0">
              <a:gradFill>
                <a:gsLst>
                  <a:gs pos="2917">
                    <a:schemeClr val="tx1"/>
                  </a:gs>
                  <a:gs pos="30000">
                    <a:schemeClr val="tx1"/>
                  </a:gs>
                </a:gsLst>
                <a:lin ang="5400000" scaled="0"/>
              </a:gradFill>
            </a:endParaRPr>
          </a:p>
        </p:txBody>
      </p:sp>
      <p:grpSp>
        <p:nvGrpSpPr>
          <p:cNvPr id="54" name="Group 53">
            <a:extLst>
              <a:ext uri="{FF2B5EF4-FFF2-40B4-BE49-F238E27FC236}">
                <a16:creationId xmlns:a16="http://schemas.microsoft.com/office/drawing/2014/main" id="{231DCE7F-6A8B-9B48-896E-B80B8588E116}"/>
              </a:ext>
            </a:extLst>
          </p:cNvPr>
          <p:cNvGrpSpPr/>
          <p:nvPr/>
        </p:nvGrpSpPr>
        <p:grpSpPr>
          <a:xfrm>
            <a:off x="5643171" y="5189699"/>
            <a:ext cx="3468135" cy="1982086"/>
            <a:chOff x="1343492" y="639069"/>
            <a:chExt cx="1766467" cy="852101"/>
          </a:xfrm>
          <a:solidFill>
            <a:srgbClr val="00BCF2"/>
          </a:solidFill>
        </p:grpSpPr>
        <p:sp>
          <p:nvSpPr>
            <p:cNvPr id="55" name="Oval 54">
              <a:extLst>
                <a:ext uri="{FF2B5EF4-FFF2-40B4-BE49-F238E27FC236}">
                  <a16:creationId xmlns:a16="http://schemas.microsoft.com/office/drawing/2014/main" id="{1F08E693-8F3D-554F-9C1F-8ED05BD623FB}"/>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6" name="Oval 55">
              <a:extLst>
                <a:ext uri="{FF2B5EF4-FFF2-40B4-BE49-F238E27FC236}">
                  <a16:creationId xmlns:a16="http://schemas.microsoft.com/office/drawing/2014/main" id="{6F125355-5532-A748-A681-59C9793C2CC8}"/>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7" name="Oval 56">
              <a:extLst>
                <a:ext uri="{FF2B5EF4-FFF2-40B4-BE49-F238E27FC236}">
                  <a16:creationId xmlns:a16="http://schemas.microsoft.com/office/drawing/2014/main" id="{F4579C9D-2874-F64F-BFEE-7BFC6230BEF0}"/>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8" name="Oval 57">
              <a:extLst>
                <a:ext uri="{FF2B5EF4-FFF2-40B4-BE49-F238E27FC236}">
                  <a16:creationId xmlns:a16="http://schemas.microsoft.com/office/drawing/2014/main" id="{C5204715-8EDF-DD48-A0E7-DA2BEB653874}"/>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9" name="Rectangle 58">
              <a:extLst>
                <a:ext uri="{FF2B5EF4-FFF2-40B4-BE49-F238E27FC236}">
                  <a16:creationId xmlns:a16="http://schemas.microsoft.com/office/drawing/2014/main" id="{735185FA-B02B-0A49-8E95-D672370059BB}"/>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84" name="Group 83">
            <a:extLst>
              <a:ext uri="{FF2B5EF4-FFF2-40B4-BE49-F238E27FC236}">
                <a16:creationId xmlns:a16="http://schemas.microsoft.com/office/drawing/2014/main" id="{C53C57A3-71DD-BB48-9983-7059084EF584}"/>
              </a:ext>
            </a:extLst>
          </p:cNvPr>
          <p:cNvGrpSpPr/>
          <p:nvPr/>
        </p:nvGrpSpPr>
        <p:grpSpPr>
          <a:xfrm>
            <a:off x="4163275" y="5830262"/>
            <a:ext cx="2505561" cy="1431963"/>
            <a:chOff x="1343492" y="639069"/>
            <a:chExt cx="1766467" cy="852101"/>
          </a:xfrm>
          <a:solidFill>
            <a:srgbClr val="0078D4"/>
          </a:solidFill>
        </p:grpSpPr>
        <p:sp>
          <p:nvSpPr>
            <p:cNvPr id="85" name="Oval 84">
              <a:extLst>
                <a:ext uri="{FF2B5EF4-FFF2-40B4-BE49-F238E27FC236}">
                  <a16:creationId xmlns:a16="http://schemas.microsoft.com/office/drawing/2014/main" id="{65A11D23-3837-9D43-AAB3-BC0A171895CB}"/>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6" name="Oval 85">
              <a:extLst>
                <a:ext uri="{FF2B5EF4-FFF2-40B4-BE49-F238E27FC236}">
                  <a16:creationId xmlns:a16="http://schemas.microsoft.com/office/drawing/2014/main" id="{C3E99265-4C84-414A-8190-E6E1B4327036}"/>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7" name="Oval 86">
              <a:extLst>
                <a:ext uri="{FF2B5EF4-FFF2-40B4-BE49-F238E27FC236}">
                  <a16:creationId xmlns:a16="http://schemas.microsoft.com/office/drawing/2014/main" id="{4ECA9C2D-3F94-F749-92B6-153BCC6C2EB0}"/>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8" name="Oval 87">
              <a:extLst>
                <a:ext uri="{FF2B5EF4-FFF2-40B4-BE49-F238E27FC236}">
                  <a16:creationId xmlns:a16="http://schemas.microsoft.com/office/drawing/2014/main" id="{CD66999F-451F-6542-AB17-D05D3F159A9D}"/>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9" name="Rectangle 88">
              <a:extLst>
                <a:ext uri="{FF2B5EF4-FFF2-40B4-BE49-F238E27FC236}">
                  <a16:creationId xmlns:a16="http://schemas.microsoft.com/office/drawing/2014/main" id="{0734A6E2-56EF-1741-8C7A-AE21E9C6D54A}"/>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1" name="Group 30">
            <a:extLst>
              <a:ext uri="{FF2B5EF4-FFF2-40B4-BE49-F238E27FC236}">
                <a16:creationId xmlns:a16="http://schemas.microsoft.com/office/drawing/2014/main" id="{3F2BF3A0-8B6F-8D42-8FC9-B2F9A4F09888}"/>
              </a:ext>
            </a:extLst>
          </p:cNvPr>
          <p:cNvGrpSpPr/>
          <p:nvPr/>
        </p:nvGrpSpPr>
        <p:grpSpPr>
          <a:xfrm>
            <a:off x="7859139" y="5643164"/>
            <a:ext cx="3118500" cy="1782267"/>
            <a:chOff x="1343492" y="639069"/>
            <a:chExt cx="1766467" cy="852101"/>
          </a:xfrm>
          <a:solidFill>
            <a:srgbClr val="00188F"/>
          </a:solidFill>
        </p:grpSpPr>
        <p:sp>
          <p:nvSpPr>
            <p:cNvPr id="32" name="Oval 31">
              <a:extLst>
                <a:ext uri="{FF2B5EF4-FFF2-40B4-BE49-F238E27FC236}">
                  <a16:creationId xmlns:a16="http://schemas.microsoft.com/office/drawing/2014/main" id="{054FA788-3421-114A-BE84-7A6137A7F027}"/>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Oval 32">
              <a:extLst>
                <a:ext uri="{FF2B5EF4-FFF2-40B4-BE49-F238E27FC236}">
                  <a16:creationId xmlns:a16="http://schemas.microsoft.com/office/drawing/2014/main" id="{20B62937-C963-DD47-8836-8C24ED933F9B}"/>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Oval 33">
              <a:extLst>
                <a:ext uri="{FF2B5EF4-FFF2-40B4-BE49-F238E27FC236}">
                  <a16:creationId xmlns:a16="http://schemas.microsoft.com/office/drawing/2014/main" id="{148F1E18-4944-8146-A446-10A52D21DED5}"/>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Oval 34">
              <a:extLst>
                <a:ext uri="{FF2B5EF4-FFF2-40B4-BE49-F238E27FC236}">
                  <a16:creationId xmlns:a16="http://schemas.microsoft.com/office/drawing/2014/main" id="{3CF4BAC4-0AA0-1B46-821D-49B5FE3D4F4A}"/>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Rectangle 35">
              <a:extLst>
                <a:ext uri="{FF2B5EF4-FFF2-40B4-BE49-F238E27FC236}">
                  <a16:creationId xmlns:a16="http://schemas.microsoft.com/office/drawing/2014/main" id="{04621D82-1491-EC4F-A45D-388A4412F3E6}"/>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Tree>
    <p:extLst>
      <p:ext uri="{BB962C8B-B14F-4D97-AF65-F5344CB8AC3E}">
        <p14:creationId xmlns:p14="http://schemas.microsoft.com/office/powerpoint/2010/main" val="80858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4AAC5F-EB7E-4612-824A-E5AE81BBD995}">
  <ds:schemaRefs>
    <ds:schemaRef ds:uri="http://schemas.microsoft.com/sharepoint/v3/contenttype/forms"/>
  </ds:schemaRefs>
</ds:datastoreItem>
</file>

<file path=customXml/itemProps2.xml><?xml version="1.0" encoding="utf-8"?>
<ds:datastoreItem xmlns:ds="http://schemas.openxmlformats.org/officeDocument/2006/customXml" ds:itemID="{ABE2D30A-958D-4D76-9FF7-57C23BA2942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DCD6EF5-601C-4735-9359-5BCC90882A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50</TotalTime>
  <Words>3592</Words>
  <Application>Microsoft Office PowerPoint</Application>
  <PresentationFormat>Widescreen</PresentationFormat>
  <Paragraphs>461</Paragraphs>
  <Slides>31</Slides>
  <Notes>28</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31</vt:i4>
      </vt:variant>
    </vt:vector>
  </HeadingPairs>
  <TitlesOfParts>
    <vt:vector size="49" baseType="lpstr">
      <vt:lpstr>Arial</vt:lpstr>
      <vt:lpstr>Arial Black</vt:lpstr>
      <vt:lpstr>Bauhaus 93</vt:lpstr>
      <vt:lpstr>Calibri</vt:lpstr>
      <vt:lpstr>Calibri Light</vt:lpstr>
      <vt:lpstr>Consolas</vt:lpstr>
      <vt:lpstr>Helvetica Neue</vt:lpstr>
      <vt:lpstr>Roboto Condensed</vt:lpstr>
      <vt:lpstr>Segoe Semibold</vt:lpstr>
      <vt:lpstr>Segoe UI</vt:lpstr>
      <vt:lpstr>Segoe UI Light</vt:lpstr>
      <vt:lpstr>Segoe UI Semibold</vt:lpstr>
      <vt:lpstr>Segoe UI Semilight</vt:lpstr>
      <vt:lpstr>Times</vt:lpstr>
      <vt:lpstr>Titillium Web Light</vt:lpstr>
      <vt:lpstr>Wingdings</vt:lpstr>
      <vt:lpstr>Office Theme</vt:lpstr>
      <vt:lpstr>2_5-50173_Microsoft_Ready_Light_Template</vt:lpstr>
      <vt:lpstr>(DO NOT SHOW) Migrating Web Applications to Azure</vt:lpstr>
      <vt:lpstr>PowerPoint Presentation</vt:lpstr>
      <vt:lpstr>Goals for this session</vt:lpstr>
      <vt:lpstr>Where are your applications?</vt:lpstr>
      <vt:lpstr>PowerPoint Presentation</vt:lpstr>
      <vt:lpstr>PowerPoint Presentation</vt:lpstr>
      <vt:lpstr>Drawbacks to your datacenter hosted application.</vt:lpstr>
      <vt:lpstr>Benefits hosting in Azure</vt:lpstr>
      <vt:lpstr>To the cloud!</vt:lpstr>
      <vt:lpstr>Time to Migrate</vt:lpstr>
      <vt:lpstr>PowerPoint Presentation</vt:lpstr>
      <vt:lpstr>PowerPoint Presentation</vt:lpstr>
      <vt:lpstr>Tailwind Traders Application – Inventory System</vt:lpstr>
      <vt:lpstr>PowerPoint Presentation</vt:lpstr>
      <vt:lpstr>Tailwind Traders Inventory System Detail View</vt:lpstr>
      <vt:lpstr>A Peek Inside Tailwind</vt:lpstr>
      <vt:lpstr>Migration path</vt:lpstr>
      <vt:lpstr>A Bit of Planning First</vt:lpstr>
      <vt:lpstr>Cloud migration strategies </vt:lpstr>
      <vt:lpstr>PowerPoint Presentation</vt:lpstr>
      <vt:lpstr>PowerPoint Presentation</vt:lpstr>
      <vt:lpstr>PowerPoint Presentation</vt:lpstr>
      <vt:lpstr>PowerPoint Presentation</vt:lpstr>
      <vt:lpstr>Tailwind’s Approach</vt:lpstr>
      <vt:lpstr>PowerPoint Presentation</vt:lpstr>
      <vt:lpstr>PowerPoint Presentation</vt:lpstr>
      <vt:lpstr>PowerPoint Presentation</vt:lpstr>
      <vt:lpstr>PowerPoint Presentation</vt:lpstr>
      <vt:lpstr>PowerPoint Presentation</vt:lpstr>
      <vt:lpstr>PowerPoint Presentation</vt:lpstr>
      <vt:lpstr>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Baggs</dc:creator>
  <cp:lastModifiedBy>dave wentzel</cp:lastModifiedBy>
  <cp:revision>13</cp:revision>
  <dcterms:created xsi:type="dcterms:W3CDTF">2019-08-07T18:16:11Z</dcterms:created>
  <dcterms:modified xsi:type="dcterms:W3CDTF">2019-10-28T20:09:21Z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tbaggs@microsoft.com</vt:lpwstr>
  </property>
  <property fmtid="{D5CDD505-2E9C-101B-9397-08002B2CF9AE}" pid="5" name="MSIP_Label_f42aa342-8706-4288-bd11-ebb85995028c_SetDate">
    <vt:lpwstr>2019-08-07T18:23:21.2408405Z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c73728fa-ba4b-43e8-8251-a01a35369e90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